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</p:sldMasterIdLst>
  <p:notesMasterIdLst>
    <p:notesMasterId r:id="rId60"/>
  </p:notesMasterIdLst>
  <p:sldIdLst>
    <p:sldId id="256" r:id="rId2"/>
    <p:sldId id="257" r:id="rId3"/>
    <p:sldId id="259" r:id="rId4"/>
    <p:sldId id="354" r:id="rId5"/>
    <p:sldId id="402" r:id="rId6"/>
    <p:sldId id="403" r:id="rId7"/>
    <p:sldId id="404" r:id="rId8"/>
    <p:sldId id="405" r:id="rId9"/>
    <p:sldId id="406" r:id="rId10"/>
    <p:sldId id="407" r:id="rId11"/>
    <p:sldId id="408" r:id="rId12"/>
    <p:sldId id="409" r:id="rId13"/>
    <p:sldId id="410" r:id="rId14"/>
    <p:sldId id="411" r:id="rId15"/>
    <p:sldId id="412" r:id="rId16"/>
    <p:sldId id="413" r:id="rId17"/>
    <p:sldId id="438" r:id="rId18"/>
    <p:sldId id="414" r:id="rId19"/>
    <p:sldId id="415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25" r:id="rId28"/>
    <p:sldId id="424" r:id="rId29"/>
    <p:sldId id="426" r:id="rId30"/>
    <p:sldId id="427" r:id="rId31"/>
    <p:sldId id="428" r:id="rId32"/>
    <p:sldId id="431" r:id="rId33"/>
    <p:sldId id="429" r:id="rId34"/>
    <p:sldId id="430" r:id="rId35"/>
    <p:sldId id="432" r:id="rId36"/>
    <p:sldId id="434" r:id="rId37"/>
    <p:sldId id="435" r:id="rId38"/>
    <p:sldId id="433" r:id="rId39"/>
    <p:sldId id="436" r:id="rId40"/>
    <p:sldId id="437" r:id="rId41"/>
    <p:sldId id="439" r:id="rId42"/>
    <p:sldId id="440" r:id="rId43"/>
    <p:sldId id="441" r:id="rId44"/>
    <p:sldId id="442" r:id="rId45"/>
    <p:sldId id="443" r:id="rId46"/>
    <p:sldId id="444" r:id="rId47"/>
    <p:sldId id="445" r:id="rId48"/>
    <p:sldId id="446" r:id="rId49"/>
    <p:sldId id="447" r:id="rId50"/>
    <p:sldId id="448" r:id="rId51"/>
    <p:sldId id="449" r:id="rId52"/>
    <p:sldId id="450" r:id="rId53"/>
    <p:sldId id="451" r:id="rId54"/>
    <p:sldId id="452" r:id="rId55"/>
    <p:sldId id="453" r:id="rId56"/>
    <p:sldId id="454" r:id="rId57"/>
    <p:sldId id="455" r:id="rId58"/>
    <p:sldId id="353" r:id="rId5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EE004E7E-73A2-4EBA-A9F1-561A9617869E}">
          <p14:sldIdLst>
            <p14:sldId id="256"/>
            <p14:sldId id="257"/>
            <p14:sldId id="259"/>
            <p14:sldId id="354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38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5"/>
            <p14:sldId id="424"/>
            <p14:sldId id="426"/>
            <p14:sldId id="427"/>
            <p14:sldId id="428"/>
            <p14:sldId id="431"/>
            <p14:sldId id="429"/>
            <p14:sldId id="430"/>
            <p14:sldId id="432"/>
            <p14:sldId id="434"/>
            <p14:sldId id="435"/>
            <p14:sldId id="433"/>
            <p14:sldId id="436"/>
            <p14:sldId id="437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1" autoAdjust="0"/>
    <p:restoredTop sz="94660"/>
  </p:normalViewPr>
  <p:slideViewPr>
    <p:cSldViewPr snapToGrid="0">
      <p:cViewPr varScale="1">
        <p:scale>
          <a:sx n="77" d="100"/>
          <a:sy n="77" d="100"/>
        </p:scale>
        <p:origin x="54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image" Target="../media/image85.wmf"/><Relationship Id="rId7" Type="http://schemas.openxmlformats.org/officeDocument/2006/relationships/image" Target="../media/image89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6" Type="http://schemas.openxmlformats.org/officeDocument/2006/relationships/image" Target="../media/image88.emf"/><Relationship Id="rId5" Type="http://schemas.openxmlformats.org/officeDocument/2006/relationships/image" Target="../media/image87.wmf"/><Relationship Id="rId4" Type="http://schemas.openxmlformats.org/officeDocument/2006/relationships/image" Target="../media/image8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emf"/><Relationship Id="rId4" Type="http://schemas.openxmlformats.org/officeDocument/2006/relationships/image" Target="../media/image95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5" Type="http://schemas.openxmlformats.org/officeDocument/2006/relationships/image" Target="../media/image102.wmf"/><Relationship Id="rId4" Type="http://schemas.openxmlformats.org/officeDocument/2006/relationships/image" Target="../media/image101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7" Type="http://schemas.openxmlformats.org/officeDocument/2006/relationships/image" Target="../media/image109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6" Type="http://schemas.openxmlformats.org/officeDocument/2006/relationships/image" Target="../media/image108.wmf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4" Type="http://schemas.openxmlformats.org/officeDocument/2006/relationships/image" Target="../media/image117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Relationship Id="rId4" Type="http://schemas.openxmlformats.org/officeDocument/2006/relationships/image" Target="../media/image126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Relationship Id="rId6" Type="http://schemas.openxmlformats.org/officeDocument/2006/relationships/image" Target="../media/image135.wmf"/><Relationship Id="rId5" Type="http://schemas.openxmlformats.org/officeDocument/2006/relationships/image" Target="../media/image134.wmf"/><Relationship Id="rId4" Type="http://schemas.openxmlformats.org/officeDocument/2006/relationships/image" Target="../media/image1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3.wmf"/><Relationship Id="rId1" Type="http://schemas.openxmlformats.org/officeDocument/2006/relationships/image" Target="../media/image136.wmf"/><Relationship Id="rId5" Type="http://schemas.openxmlformats.org/officeDocument/2006/relationships/image" Target="../media/image139.wmf"/><Relationship Id="rId4" Type="http://schemas.openxmlformats.org/officeDocument/2006/relationships/image" Target="../media/image13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251C4-59A5-4C6F-9DE9-C391EABD3F0A}" type="datetimeFigureOut">
              <a:rPr lang="ru-RU" smtClean="0"/>
              <a:t>30.03.2019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22A8F-22E7-48D1-B941-BD9F412373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95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22A8F-22E7-48D1-B941-BD9F412373A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680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22A8F-22E7-48D1-B941-BD9F412373A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429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06.04.2018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8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06.04.2018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930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06.04.2018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91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06.04.2018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4D51C6EB-1689-4910-A123-A275403D449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473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06.04.2018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0458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06.04.2018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6299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06.04.2018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4000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06.04.2018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815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06.04.2018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80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06.04.2018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5016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06.04.2018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11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06.04.2018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1C6EB-1689-4910-A123-A275403D4498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1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6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9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oleObject" Target="../embeddings/oleObject15.bin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33.wmf"/><Relationship Id="rId5" Type="http://schemas.openxmlformats.org/officeDocument/2006/relationships/image" Target="../media/image34.png"/><Relationship Id="rId10" Type="http://schemas.openxmlformats.org/officeDocument/2006/relationships/oleObject" Target="../embeddings/oleObject18.bin"/><Relationship Id="rId4" Type="http://schemas.openxmlformats.org/officeDocument/2006/relationships/image" Target="../media/image30.wmf"/><Relationship Id="rId9" Type="http://schemas.openxmlformats.org/officeDocument/2006/relationships/image" Target="../media/image3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59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62.png"/><Relationship Id="rId4" Type="http://schemas.openxmlformats.org/officeDocument/2006/relationships/image" Target="../media/image60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63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69.png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66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68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oleObject" Target="../embeddings/oleObject28.bin"/><Relationship Id="rId7" Type="http://schemas.openxmlformats.org/officeDocument/2006/relationships/image" Target="../media/image7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75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8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9.w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81.wmf"/><Relationship Id="rId4" Type="http://schemas.openxmlformats.org/officeDocument/2006/relationships/image" Target="../media/image78.wmf"/><Relationship Id="rId9" Type="http://schemas.openxmlformats.org/officeDocument/2006/relationships/oleObject" Target="../embeddings/oleObject35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87.wmf"/><Relationship Id="rId18" Type="http://schemas.openxmlformats.org/officeDocument/2006/relationships/oleObject" Target="../embeddings/oleObject44.bin"/><Relationship Id="rId3" Type="http://schemas.openxmlformats.org/officeDocument/2006/relationships/oleObject" Target="../embeddings/oleObject37.bin"/><Relationship Id="rId7" Type="http://schemas.openxmlformats.org/officeDocument/2006/relationships/image" Target="../media/image84.wmf"/><Relationship Id="rId12" Type="http://schemas.openxmlformats.org/officeDocument/2006/relationships/oleObject" Target="../embeddings/oleObject41.bin"/><Relationship Id="rId17" Type="http://schemas.openxmlformats.org/officeDocument/2006/relationships/image" Target="../media/image8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3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86.wmf"/><Relationship Id="rId5" Type="http://schemas.openxmlformats.org/officeDocument/2006/relationships/image" Target="../media/image91.jpg"/><Relationship Id="rId15" Type="http://schemas.openxmlformats.org/officeDocument/2006/relationships/image" Target="../media/image88.emf"/><Relationship Id="rId10" Type="http://schemas.openxmlformats.org/officeDocument/2006/relationships/oleObject" Target="../embeddings/oleObject40.bin"/><Relationship Id="rId19" Type="http://schemas.openxmlformats.org/officeDocument/2006/relationships/image" Target="../media/image90.wmf"/><Relationship Id="rId4" Type="http://schemas.openxmlformats.org/officeDocument/2006/relationships/image" Target="../media/image83.wmf"/><Relationship Id="rId9" Type="http://schemas.openxmlformats.org/officeDocument/2006/relationships/image" Target="../media/image85.wmf"/><Relationship Id="rId14" Type="http://schemas.openxmlformats.org/officeDocument/2006/relationships/oleObject" Target="../embeddings/oleObject42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image" Target="../media/image97.png"/><Relationship Id="rId3" Type="http://schemas.openxmlformats.org/officeDocument/2006/relationships/image" Target="../media/image69.png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9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6.jpg"/><Relationship Id="rId11" Type="http://schemas.openxmlformats.org/officeDocument/2006/relationships/oleObject" Target="../embeddings/oleObject48.bin"/><Relationship Id="rId5" Type="http://schemas.openxmlformats.org/officeDocument/2006/relationships/image" Target="../media/image92.emf"/><Relationship Id="rId10" Type="http://schemas.openxmlformats.org/officeDocument/2006/relationships/image" Target="../media/image94.wmf"/><Relationship Id="rId4" Type="http://schemas.openxmlformats.org/officeDocument/2006/relationships/oleObject" Target="../embeddings/oleObject45.bin"/><Relationship Id="rId9" Type="http://schemas.openxmlformats.org/officeDocument/2006/relationships/oleObject" Target="../embeddings/oleObject47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102.wmf"/><Relationship Id="rId3" Type="http://schemas.openxmlformats.org/officeDocument/2006/relationships/oleObject" Target="../embeddings/oleObject49.bin"/><Relationship Id="rId7" Type="http://schemas.openxmlformats.org/officeDocument/2006/relationships/image" Target="../media/image99.wmf"/><Relationship Id="rId12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101.wmf"/><Relationship Id="rId5" Type="http://schemas.openxmlformats.org/officeDocument/2006/relationships/image" Target="../media/image97.png"/><Relationship Id="rId10" Type="http://schemas.openxmlformats.org/officeDocument/2006/relationships/oleObject" Target="../embeddings/oleObject52.bin"/><Relationship Id="rId4" Type="http://schemas.openxmlformats.org/officeDocument/2006/relationships/image" Target="../media/image98.wmf"/><Relationship Id="rId9" Type="http://schemas.openxmlformats.org/officeDocument/2006/relationships/image" Target="../media/image100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107.emf"/><Relationship Id="rId3" Type="http://schemas.openxmlformats.org/officeDocument/2006/relationships/oleObject" Target="../embeddings/oleObject54.bin"/><Relationship Id="rId7" Type="http://schemas.openxmlformats.org/officeDocument/2006/relationships/image" Target="../media/image104.wmf"/><Relationship Id="rId12" Type="http://schemas.openxmlformats.org/officeDocument/2006/relationships/oleObject" Target="../embeddings/oleObject58.bin"/><Relationship Id="rId17" Type="http://schemas.openxmlformats.org/officeDocument/2006/relationships/image" Target="../media/image10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0.bin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106.emf"/><Relationship Id="rId5" Type="http://schemas.openxmlformats.org/officeDocument/2006/relationships/image" Target="../media/image97.png"/><Relationship Id="rId15" Type="http://schemas.openxmlformats.org/officeDocument/2006/relationships/image" Target="../media/image108.wmf"/><Relationship Id="rId10" Type="http://schemas.openxmlformats.org/officeDocument/2006/relationships/oleObject" Target="../embeddings/oleObject57.bin"/><Relationship Id="rId4" Type="http://schemas.openxmlformats.org/officeDocument/2006/relationships/image" Target="../media/image103.wmf"/><Relationship Id="rId9" Type="http://schemas.openxmlformats.org/officeDocument/2006/relationships/image" Target="../media/image105.wmf"/><Relationship Id="rId14" Type="http://schemas.openxmlformats.org/officeDocument/2006/relationships/oleObject" Target="../embeddings/oleObject59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111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117.wmf"/><Relationship Id="rId4" Type="http://schemas.openxmlformats.org/officeDocument/2006/relationships/image" Target="../media/image114.wmf"/><Relationship Id="rId9" Type="http://schemas.openxmlformats.org/officeDocument/2006/relationships/oleObject" Target="../embeddings/oleObject67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18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oleObject" Target="../embeddings/oleObject69.bin"/><Relationship Id="rId7" Type="http://schemas.openxmlformats.org/officeDocument/2006/relationships/image" Target="../media/image1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70.bin"/><Relationship Id="rId5" Type="http://schemas.openxmlformats.org/officeDocument/2006/relationships/image" Target="../media/image122.png"/><Relationship Id="rId4" Type="http://schemas.openxmlformats.org/officeDocument/2006/relationships/image" Target="../media/image119.wmf"/><Relationship Id="rId9" Type="http://schemas.openxmlformats.org/officeDocument/2006/relationships/image" Target="../media/image121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image" Target="../media/image122.png"/><Relationship Id="rId7" Type="http://schemas.openxmlformats.org/officeDocument/2006/relationships/image" Target="../media/image1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126.wmf"/><Relationship Id="rId5" Type="http://schemas.openxmlformats.org/officeDocument/2006/relationships/image" Target="../media/image123.wmf"/><Relationship Id="rId10" Type="http://schemas.openxmlformats.org/officeDocument/2006/relationships/oleObject" Target="../embeddings/oleObject75.bin"/><Relationship Id="rId4" Type="http://schemas.openxmlformats.org/officeDocument/2006/relationships/oleObject" Target="../embeddings/oleObject72.bin"/><Relationship Id="rId9" Type="http://schemas.openxmlformats.org/officeDocument/2006/relationships/image" Target="../media/image125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3" Type="http://schemas.openxmlformats.org/officeDocument/2006/relationships/image" Target="../media/image122.png"/><Relationship Id="rId7" Type="http://schemas.openxmlformats.org/officeDocument/2006/relationships/image" Target="../media/image1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77.bin"/><Relationship Id="rId5" Type="http://schemas.openxmlformats.org/officeDocument/2006/relationships/image" Target="../media/image127.wmf"/><Relationship Id="rId4" Type="http://schemas.openxmlformats.org/officeDocument/2006/relationships/oleObject" Target="../embeddings/oleObject76.bin"/><Relationship Id="rId9" Type="http://schemas.openxmlformats.org/officeDocument/2006/relationships/image" Target="../media/image129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13" Type="http://schemas.openxmlformats.org/officeDocument/2006/relationships/image" Target="../media/image134.wmf"/><Relationship Id="rId3" Type="http://schemas.openxmlformats.org/officeDocument/2006/relationships/image" Target="../media/image122.png"/><Relationship Id="rId7" Type="http://schemas.openxmlformats.org/officeDocument/2006/relationships/image" Target="../media/image131.wmf"/><Relationship Id="rId12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133.wmf"/><Relationship Id="rId5" Type="http://schemas.openxmlformats.org/officeDocument/2006/relationships/image" Target="../media/image130.wmf"/><Relationship Id="rId15" Type="http://schemas.openxmlformats.org/officeDocument/2006/relationships/image" Target="../media/image135.wmf"/><Relationship Id="rId10" Type="http://schemas.openxmlformats.org/officeDocument/2006/relationships/oleObject" Target="../embeddings/oleObject82.bin"/><Relationship Id="rId4" Type="http://schemas.openxmlformats.org/officeDocument/2006/relationships/oleObject" Target="../embeddings/oleObject79.bin"/><Relationship Id="rId9" Type="http://schemas.openxmlformats.org/officeDocument/2006/relationships/image" Target="../media/image132.wmf"/><Relationship Id="rId14" Type="http://schemas.openxmlformats.org/officeDocument/2006/relationships/oleObject" Target="../embeddings/oleObject84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oleObject" Target="../embeddings/oleObject89.bin"/><Relationship Id="rId3" Type="http://schemas.openxmlformats.org/officeDocument/2006/relationships/image" Target="../media/image122.png"/><Relationship Id="rId7" Type="http://schemas.openxmlformats.org/officeDocument/2006/relationships/image" Target="../media/image133.wmf"/><Relationship Id="rId12" Type="http://schemas.openxmlformats.org/officeDocument/2006/relationships/image" Target="../media/image1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86.bin"/><Relationship Id="rId11" Type="http://schemas.openxmlformats.org/officeDocument/2006/relationships/oleObject" Target="../embeddings/oleObject88.bin"/><Relationship Id="rId5" Type="http://schemas.openxmlformats.org/officeDocument/2006/relationships/image" Target="../media/image136.wmf"/><Relationship Id="rId10" Type="http://schemas.openxmlformats.org/officeDocument/2006/relationships/image" Target="../media/image137.emf"/><Relationship Id="rId4" Type="http://schemas.openxmlformats.org/officeDocument/2006/relationships/oleObject" Target="../embeddings/oleObject85.bin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39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mailto:chuprov_sg@spbstu.ru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Нелинейные САУ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Чупров Сергей Геннадьевич</a:t>
            </a:r>
          </a:p>
          <a:p>
            <a:r>
              <a:rPr lang="ru-RU" dirty="0"/>
              <a:t>Кафедра «Мехатроника и роботостроение»</a:t>
            </a:r>
          </a:p>
          <a:p>
            <a:r>
              <a:rPr lang="ru-RU" dirty="0"/>
              <a:t>(при ЦНИИ РТК)</a:t>
            </a:r>
          </a:p>
          <a:p>
            <a:r>
              <a:rPr lang="ru-RU" dirty="0"/>
              <a:t>2019г</a:t>
            </a:r>
          </a:p>
        </p:txBody>
      </p:sp>
    </p:spTree>
    <p:extLst>
      <p:ext uri="{BB962C8B-B14F-4D97-AF65-F5344CB8AC3E}">
        <p14:creationId xmlns:p14="http://schemas.microsoft.com/office/powerpoint/2010/main" val="83545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438" y="365125"/>
            <a:ext cx="10515600" cy="1325563"/>
          </a:xfrm>
        </p:spPr>
        <p:txBody>
          <a:bodyPr/>
          <a:lstStyle/>
          <a:p>
            <a:r>
              <a:rPr lang="ru-RU" dirty="0"/>
              <a:t>Типовые нелинейные звенья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75719"/>
            <a:ext cx="10515600" cy="5345756"/>
          </a:xfrm>
        </p:spPr>
        <p:txBody>
          <a:bodyPr>
            <a:normAutofit/>
          </a:bodyPr>
          <a:lstStyle/>
          <a:p>
            <a:r>
              <a:rPr lang="ru-RU" dirty="0"/>
              <a:t>Реле с гистерезисом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3F192E-4E5E-4442-879B-6DF9022A2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126" y="136525"/>
            <a:ext cx="2211215" cy="16720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F37750-14ED-4989-9351-5BDBB9AC6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692" y="1919288"/>
            <a:ext cx="5481361" cy="39509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A31491-7256-476A-A8A4-F9B61E8D0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36" y="3725875"/>
            <a:ext cx="5635802" cy="1984632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998AC6C5-D8A6-4EF2-845C-9F659C890C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770807"/>
              </p:ext>
            </p:extLst>
          </p:nvPr>
        </p:nvGraphicFramePr>
        <p:xfrm>
          <a:off x="467607" y="2247285"/>
          <a:ext cx="5934264" cy="1181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12" name="Equation" r:id="rId6" imgW="2933640" imgH="583920" progId="Equation.DSMT4">
                  <p:embed/>
                </p:oleObj>
              </mc:Choice>
              <mc:Fallback>
                <p:oleObj name="Equation" r:id="rId6" imgW="293364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7607" y="2247285"/>
                        <a:ext cx="5934264" cy="1181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82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437" y="365125"/>
            <a:ext cx="11081951" cy="1325563"/>
          </a:xfrm>
        </p:spPr>
        <p:txBody>
          <a:bodyPr/>
          <a:lstStyle/>
          <a:p>
            <a:r>
              <a:rPr lang="ru-RU" dirty="0"/>
              <a:t>Введение. Особенности НС (в отличии от ЛС)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09816"/>
            <a:ext cx="10515600" cy="541165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Не выполняется принцип суперпозиции.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Устойчивость и характер переходных процессов зависит от начальных отклонений от положении равновесия.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 фиксированных внешних воздействиях возможны несколько положений равновесий ( иногда бесконечно много)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Возможны свободные установившиеся процессы (например автоколебания)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Универсальных аналитических методов исследования устойчивости нет.</a:t>
            </a:r>
          </a:p>
          <a:p>
            <a:pPr lvl="1"/>
            <a:r>
              <a:rPr lang="ru-RU" dirty="0"/>
              <a:t>Существуют методы анализа и синтеза применимые для определенных классов систем и задач</a:t>
            </a:r>
          </a:p>
          <a:p>
            <a:pPr lvl="1"/>
            <a:r>
              <a:rPr lang="ru-RU" dirty="0"/>
              <a:t>Математическое (компьютерное) моделирование – один из универсальных (но неаналитических) методов исследования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4803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437" y="365125"/>
            <a:ext cx="11081951" cy="1325563"/>
          </a:xfrm>
        </p:spPr>
        <p:txBody>
          <a:bodyPr/>
          <a:lstStyle/>
          <a:p>
            <a:r>
              <a:rPr lang="ru-RU" dirty="0"/>
              <a:t>Основные динамические модели НС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0496" y="3711875"/>
            <a:ext cx="5021990" cy="2827037"/>
          </a:xfrm>
        </p:spPr>
        <p:txBody>
          <a:bodyPr>
            <a:normAutofit/>
          </a:bodyPr>
          <a:lstStyle/>
          <a:p>
            <a:r>
              <a:rPr lang="ru-RU" dirty="0"/>
              <a:t>Аналогично для нескольких уравнений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12</a:t>
            </a:fld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A39271B-31A3-4772-A87E-C75167B790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57938"/>
              </p:ext>
            </p:extLst>
          </p:nvPr>
        </p:nvGraphicFramePr>
        <p:xfrm>
          <a:off x="723771" y="3769325"/>
          <a:ext cx="5850024" cy="297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61" name="Equation" r:id="rId3" imgW="3098520" imgH="1574640" progId="Equation.DSMT4">
                  <p:embed/>
                </p:oleObj>
              </mc:Choice>
              <mc:Fallback>
                <p:oleObj name="Equation" r:id="rId3" imgW="3098520" imgH="1574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3771" y="3769325"/>
                        <a:ext cx="5850024" cy="2972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1268628"/>
            <a:ext cx="11176686" cy="5605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Соединение линейных и нелинейных звеньев характеризующих реальные физические процессы позволяет получить описание (модель) системы.</a:t>
            </a:r>
          </a:p>
          <a:p>
            <a:r>
              <a:rPr lang="ru-RU" dirty="0"/>
              <a:t>Если уравнения разрешимы относительное старшей производной, то их можно преобразовать к системе уравнений 1го порядка</a:t>
            </a:r>
            <a:r>
              <a:rPr lang="en-US" dirty="0"/>
              <a:t> – </a:t>
            </a:r>
            <a:r>
              <a:rPr lang="ru-RU" dirty="0"/>
              <a:t>нормальная форма Коши</a:t>
            </a:r>
          </a:p>
        </p:txBody>
      </p:sp>
    </p:spTree>
    <p:extLst>
      <p:ext uri="{BB962C8B-B14F-4D97-AF65-F5344CB8AC3E}">
        <p14:creationId xmlns:p14="http://schemas.microsoft.com/office/powerpoint/2010/main" val="1722931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437" y="365125"/>
            <a:ext cx="11081951" cy="1325563"/>
          </a:xfrm>
        </p:spPr>
        <p:txBody>
          <a:bodyPr/>
          <a:lstStyle/>
          <a:p>
            <a:r>
              <a:rPr lang="ru-RU" dirty="0"/>
              <a:t>Основные динамические модели НС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13</a:t>
            </a:fld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A39271B-31A3-4772-A87E-C75167B790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830715"/>
              </p:ext>
            </p:extLst>
          </p:nvPr>
        </p:nvGraphicFramePr>
        <p:xfrm>
          <a:off x="-26988" y="1231900"/>
          <a:ext cx="12287251" cy="570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7" name="Equation" r:id="rId3" imgW="6883200" imgH="3632040" progId="Equation.DSMT4">
                  <p:embed/>
                </p:oleObj>
              </mc:Choice>
              <mc:Fallback>
                <p:oleObj name="Equation" r:id="rId3" imgW="6883200" imgH="363204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1A39271B-31A3-4772-A87E-C75167B790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6988" y="1231900"/>
                        <a:ext cx="12287251" cy="570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2990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437" y="365125"/>
            <a:ext cx="11081951" cy="1325563"/>
          </a:xfrm>
        </p:spPr>
        <p:txBody>
          <a:bodyPr/>
          <a:lstStyle/>
          <a:p>
            <a:r>
              <a:rPr lang="ru-RU" dirty="0"/>
              <a:t>Фазовые пространства и фазовые портреты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1268628"/>
            <a:ext cx="11176686" cy="5605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Для качественного рассмотрения процессов в НС удобно использовать их геометрическое представление в фазовом пространстве (пространство системы координат </a:t>
            </a:r>
            <a:r>
              <a:rPr lang="en-US" dirty="0"/>
              <a:t>x</a:t>
            </a:r>
            <a:r>
              <a:rPr lang="ru-RU" dirty="0"/>
              <a:t>).</a:t>
            </a:r>
          </a:p>
          <a:p>
            <a:r>
              <a:rPr lang="ru-RU" dirty="0"/>
              <a:t>В системе </a:t>
            </a:r>
            <a:r>
              <a:rPr lang="en-US" dirty="0"/>
              <a:t>n</a:t>
            </a:r>
            <a:r>
              <a:rPr lang="ru-RU" dirty="0"/>
              <a:t>-го порядка – </a:t>
            </a:r>
            <a:r>
              <a:rPr lang="en-US" dirty="0"/>
              <a:t>n-</a:t>
            </a:r>
            <a:r>
              <a:rPr lang="ru-RU" dirty="0"/>
              <a:t>мерное пространство.</a:t>
            </a:r>
          </a:p>
          <a:p>
            <a:r>
              <a:rPr lang="ru-RU" dirty="0"/>
              <a:t>Для систем </a:t>
            </a:r>
            <a:r>
              <a:rPr lang="en-US" dirty="0"/>
              <a:t>2</a:t>
            </a:r>
            <a:r>
              <a:rPr lang="ru-RU" dirty="0"/>
              <a:t>-го порядка – фазовая плоскость.</a:t>
            </a:r>
          </a:p>
          <a:p>
            <a:r>
              <a:rPr lang="ru-RU" dirty="0"/>
              <a:t>Изображающая точка – определенная точка ФП соответствует состоянию системы в каждый момент времени определяемым значениями её </a:t>
            </a:r>
            <a:r>
              <a:rPr lang="en-US" dirty="0"/>
              <a:t>n </a:t>
            </a:r>
            <a:r>
              <a:rPr lang="ru-RU" dirty="0"/>
              <a:t>координат.</a:t>
            </a:r>
          </a:p>
        </p:txBody>
      </p:sp>
    </p:spTree>
    <p:extLst>
      <p:ext uri="{BB962C8B-B14F-4D97-AF65-F5344CB8AC3E}">
        <p14:creationId xmlns:p14="http://schemas.microsoft.com/office/powerpoint/2010/main" val="1510419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437" y="365125"/>
            <a:ext cx="11081951" cy="1325563"/>
          </a:xfrm>
        </p:spPr>
        <p:txBody>
          <a:bodyPr/>
          <a:lstStyle/>
          <a:p>
            <a:r>
              <a:rPr lang="ru-RU" dirty="0"/>
              <a:t>Фазовые пространства и фазовые портреты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1268628"/>
            <a:ext cx="11176686" cy="5605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При изменении состояния системы изображающая точка будет перемещаться, описывая траекторию – фазовая траектория.</a:t>
            </a:r>
          </a:p>
          <a:p>
            <a:r>
              <a:rPr lang="ru-RU" dirty="0"/>
              <a:t>Фазовая траектория дает полное представление о характере процесса кроме его временной оценки.</a:t>
            </a:r>
          </a:p>
          <a:p>
            <a:r>
              <a:rPr lang="ru-RU" dirty="0"/>
              <a:t>Если за начало координат взять отклонения от некоторого устойчивого режима, тогда для оценки устойчивости достаточно знать как будет перемещаться изображающая точка при времени стремящемся к бесконечности.</a:t>
            </a:r>
          </a:p>
          <a:p>
            <a:pPr lvl="1"/>
            <a:r>
              <a:rPr lang="ru-RU" dirty="0"/>
              <a:t>У ЛС в случае устойчивости все траектории стягиваются в начало координат, в случае неустойчивости уходят в бесконечность</a:t>
            </a:r>
          </a:p>
          <a:p>
            <a:r>
              <a:rPr lang="ru-RU" dirty="0"/>
              <a:t>Совокупность фазовых траекторий соответствующих всевозможным начальным условиям – фазовый портрет</a:t>
            </a:r>
          </a:p>
        </p:txBody>
      </p:sp>
    </p:spTree>
    <p:extLst>
      <p:ext uri="{BB962C8B-B14F-4D97-AF65-F5344CB8AC3E}">
        <p14:creationId xmlns:p14="http://schemas.microsoft.com/office/powerpoint/2010/main" val="1286989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437" y="365125"/>
            <a:ext cx="11081951" cy="1325563"/>
          </a:xfrm>
        </p:spPr>
        <p:txBody>
          <a:bodyPr/>
          <a:lstStyle/>
          <a:p>
            <a:r>
              <a:rPr lang="ru-RU" dirty="0"/>
              <a:t>Фазовые пространства и фазовые портреты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1268628"/>
            <a:ext cx="11862486" cy="56052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Фазовый портрет – основной метод исследования НС 2-го порядка.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(1) дифференциальные уравнения фазовой траектории в параметрической форме</a:t>
            </a:r>
          </a:p>
          <a:p>
            <a:r>
              <a:rPr lang="ru-RU" dirty="0"/>
              <a:t>Разделив уравнения (1) можно получить</a:t>
            </a:r>
          </a:p>
          <a:p>
            <a:pPr marL="0" indent="0">
              <a:buNone/>
            </a:pPr>
            <a:r>
              <a:rPr lang="ru-RU" dirty="0"/>
              <a:t> непараметрические уравнения фазовой траектории</a:t>
            </a:r>
            <a:r>
              <a:rPr lang="en-US" dirty="0"/>
              <a:t>:</a:t>
            </a:r>
          </a:p>
          <a:p>
            <a:r>
              <a:rPr lang="ru-RU" dirty="0"/>
              <a:t>Точки в которых (1) равно нулю (фазовая скорость равна нулю) – особые точки, т.е. они являются положениями равновесия. Все остальные точки – </a:t>
            </a:r>
            <a:r>
              <a:rPr lang="ru-RU" dirty="0" err="1"/>
              <a:t>неособые</a:t>
            </a:r>
            <a:endParaRPr lang="ru-RU" dirty="0"/>
          </a:p>
          <a:p>
            <a:r>
              <a:rPr lang="ru-RU" dirty="0"/>
              <a:t>Через особые точки может проходить больше одной траектории</a:t>
            </a:r>
          </a:p>
          <a:p>
            <a:endParaRPr lang="ru-RU" dirty="0"/>
          </a:p>
          <a:p>
            <a:endParaRPr lang="ru-RU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025B2AD1-A2BB-49C5-B5CC-30D682B62A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207538"/>
              </p:ext>
            </p:extLst>
          </p:nvPr>
        </p:nvGraphicFramePr>
        <p:xfrm>
          <a:off x="781501" y="1632013"/>
          <a:ext cx="10272712" cy="1667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75" name="Equation" r:id="rId3" imgW="4927320" imgH="799920" progId="Equation.DSMT4">
                  <p:embed/>
                </p:oleObj>
              </mc:Choice>
              <mc:Fallback>
                <p:oleObj name="Equation" r:id="rId3" imgW="4927320" imgH="799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1501" y="1632013"/>
                        <a:ext cx="10272712" cy="1667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0F9145B-3C84-481E-909F-6FDA10DB7B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885758"/>
              </p:ext>
            </p:extLst>
          </p:nvPr>
        </p:nvGraphicFramePr>
        <p:xfrm>
          <a:off x="8610600" y="3457831"/>
          <a:ext cx="2641838" cy="1428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76" name="Equation" r:id="rId5" imgW="1409400" imgH="761760" progId="Equation.DSMT4">
                  <p:embed/>
                </p:oleObj>
              </mc:Choice>
              <mc:Fallback>
                <p:oleObj name="Equation" r:id="rId5" imgW="140940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10600" y="3457831"/>
                        <a:ext cx="2641838" cy="1428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0913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62919" y="0"/>
            <a:ext cx="11081951" cy="1325563"/>
          </a:xfrm>
        </p:spPr>
        <p:txBody>
          <a:bodyPr/>
          <a:lstStyle/>
          <a:p>
            <a:r>
              <a:rPr lang="ru-RU" dirty="0"/>
              <a:t>Обычная линеаризация в особой точке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17</a:t>
            </a:fld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1A39271B-31A3-4772-A87E-C75167B790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014342"/>
              </p:ext>
            </p:extLst>
          </p:nvPr>
        </p:nvGraphicFramePr>
        <p:xfrm>
          <a:off x="688501" y="798989"/>
          <a:ext cx="10935651" cy="4888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01" name="Equation" r:id="rId3" imgW="5016240" imgH="2565360" progId="Equation.DSMT4">
                  <p:embed/>
                </p:oleObj>
              </mc:Choice>
              <mc:Fallback>
                <p:oleObj name="Equation" r:id="rId3" imgW="5016240" imgH="25653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1A39271B-31A3-4772-A87E-C75167B790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8501" y="798989"/>
                        <a:ext cx="10935651" cy="4888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Объект 2">
            <a:extLst>
              <a:ext uri="{FF2B5EF4-FFF2-40B4-BE49-F238E27FC236}">
                <a16:creationId xmlns:a16="http://schemas.microsoft.com/office/drawing/2014/main" id="{43B3EA71-404E-4B4B-A80A-BBC67EAA4E8B}"/>
              </a:ext>
            </a:extLst>
          </p:cNvPr>
          <p:cNvSpPr txBox="1">
            <a:spLocks/>
          </p:cNvSpPr>
          <p:nvPr/>
        </p:nvSpPr>
        <p:spPr>
          <a:xfrm>
            <a:off x="329514" y="5548312"/>
            <a:ext cx="11862486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Т.е. нелинейная система (1) в окрестности особой точки ведет себя так же как линейная система (2) по отношении к нулю</a:t>
            </a:r>
          </a:p>
        </p:txBody>
      </p:sp>
    </p:spTree>
    <p:extLst>
      <p:ext uri="{BB962C8B-B14F-4D97-AF65-F5344CB8AC3E}">
        <p14:creationId xmlns:p14="http://schemas.microsoft.com/office/powerpoint/2010/main" val="1301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437" y="365125"/>
            <a:ext cx="11081951" cy="1325563"/>
          </a:xfrm>
        </p:spPr>
        <p:txBody>
          <a:bodyPr/>
          <a:lstStyle/>
          <a:p>
            <a:r>
              <a:rPr lang="ru-RU" dirty="0"/>
              <a:t>Фазовые пространства и фазовые портреты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1268628"/>
            <a:ext cx="11862486" cy="5605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Часто принимают</a:t>
            </a:r>
            <a:r>
              <a:rPr lang="en-US" dirty="0"/>
              <a:t>:</a:t>
            </a:r>
          </a:p>
          <a:p>
            <a:r>
              <a:rPr lang="ru-RU" dirty="0"/>
              <a:t>Тогда фазовые траектории принимают свойства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 верхней полуплоскости траектории движутся слева направо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 нижней полуплоскости справа налево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они абсцисс пересекают её под прямым углом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025B2AD1-A2BB-49C5-B5CC-30D682B62A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939155"/>
              </p:ext>
            </p:extLst>
          </p:nvPr>
        </p:nvGraphicFramePr>
        <p:xfrm>
          <a:off x="3591378" y="1214438"/>
          <a:ext cx="9271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94" name="Equation" r:id="rId3" imgW="444240" imgH="228600" progId="Equation.DSMT4">
                  <p:embed/>
                </p:oleObj>
              </mc:Choice>
              <mc:Fallback>
                <p:oleObj name="Equation" r:id="rId3" imgW="444240" imgH="2286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025B2AD1-A2BB-49C5-B5CC-30D682B62A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91378" y="1214438"/>
                        <a:ext cx="927100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0396602-89C7-4E38-AE66-91390063D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316" y="4343184"/>
            <a:ext cx="6691856" cy="2492375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4640EE95-8B94-4A56-9638-95147937E7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774010"/>
              </p:ext>
            </p:extLst>
          </p:nvPr>
        </p:nvGraphicFramePr>
        <p:xfrm>
          <a:off x="2702979" y="2735034"/>
          <a:ext cx="4021658" cy="476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95" name="Equation" r:id="rId6" imgW="1930320" imgH="228600" progId="Equation.DSMT4">
                  <p:embed/>
                </p:oleObj>
              </mc:Choice>
              <mc:Fallback>
                <p:oleObj name="Equation" r:id="rId6" imgW="1930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02979" y="2735034"/>
                        <a:ext cx="4021658" cy="4762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D5F870A-3946-42BA-AFA5-E9C8D1216D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466738"/>
              </p:ext>
            </p:extLst>
          </p:nvPr>
        </p:nvGraphicFramePr>
        <p:xfrm>
          <a:off x="7276873" y="3311300"/>
          <a:ext cx="3606120" cy="477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96" name="Equation" r:id="rId8" imgW="1726920" imgH="228600" progId="Equation.DSMT4">
                  <p:embed/>
                </p:oleObj>
              </mc:Choice>
              <mc:Fallback>
                <p:oleObj name="Equation" r:id="rId8" imgW="17269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76873" y="3311300"/>
                        <a:ext cx="3606120" cy="477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FF285E47-19F4-414E-A87F-F98738A13D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488074"/>
              </p:ext>
            </p:extLst>
          </p:nvPr>
        </p:nvGraphicFramePr>
        <p:xfrm>
          <a:off x="8610600" y="3807924"/>
          <a:ext cx="3416206" cy="421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97" name="Equation" r:id="rId10" imgW="1854000" imgH="228600" progId="Equation.DSMT4">
                  <p:embed/>
                </p:oleObj>
              </mc:Choice>
              <mc:Fallback>
                <p:oleObj name="Equation" r:id="rId10" imgW="18540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610600" y="3807924"/>
                        <a:ext cx="3416206" cy="421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0268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437" y="365125"/>
            <a:ext cx="11081951" cy="1325563"/>
          </a:xfrm>
        </p:spPr>
        <p:txBody>
          <a:bodyPr/>
          <a:lstStyle/>
          <a:p>
            <a:r>
              <a:rPr lang="ru-RU" dirty="0"/>
              <a:t>Особые точки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1268628"/>
            <a:ext cx="11862486" cy="5605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Если НС допускает обычную линеаризацию в особой точке, то в её окрестности тип особой точки такой же, как и у ЛС.</a:t>
            </a:r>
            <a:endParaRPr lang="en-US" dirty="0"/>
          </a:p>
          <a:p>
            <a:r>
              <a:rPr lang="ru-RU" dirty="0"/>
              <a:t>Если собственные числа линеаризованной в особой точке системы чисто мнимые, то тип особой точки - центр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B782D7-CB67-4B02-A5B8-9AD5159AC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3" y="3682772"/>
            <a:ext cx="4295775" cy="17621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BA01EE7-1B8A-4C8A-BE36-8ACFC8F0B5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419" y="2996292"/>
            <a:ext cx="6038168" cy="386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25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97858"/>
            <a:ext cx="10515600" cy="5058492"/>
          </a:xfrm>
        </p:spPr>
        <p:txBody>
          <a:bodyPr>
            <a:normAutofit/>
          </a:bodyPr>
          <a:lstStyle/>
          <a:p>
            <a:r>
              <a:rPr lang="ru-RU" dirty="0"/>
              <a:t>Практически все СУ являются нелинейными, т.е. описываются нелинейными уравнениями.</a:t>
            </a:r>
          </a:p>
          <a:p>
            <a:r>
              <a:rPr lang="ru-RU" dirty="0"/>
              <a:t>Линейные СУ – это их линейная модели, полученные путем обычной линеаризации (разложение в ряд Тейлора и отбрасывание нелинейных слагаемых).</a:t>
            </a:r>
          </a:p>
          <a:p>
            <a:r>
              <a:rPr lang="ru-RU" dirty="0"/>
              <a:t>Если нелинейность допускает обычную линеаризацию, то такая нелинейность называется несущественной.</a:t>
            </a:r>
          </a:p>
          <a:p>
            <a:r>
              <a:rPr lang="ru-RU" dirty="0"/>
              <a:t>В противном случае нелинейность называется существенной.</a:t>
            </a:r>
          </a:p>
          <a:p>
            <a:r>
              <a:rPr lang="ru-RU" dirty="0"/>
              <a:t>Даже в тех случаях когда обычная линеаризация возможна, часто на конечном этапе исследования может потребоваться рассмотрение исходной нелинейной модели.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0877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69624" y="-199124"/>
            <a:ext cx="11081951" cy="1325563"/>
          </a:xfrm>
        </p:spPr>
        <p:txBody>
          <a:bodyPr/>
          <a:lstStyle/>
          <a:p>
            <a:r>
              <a:rPr lang="ru-RU" dirty="0"/>
              <a:t>Особые точки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955221"/>
            <a:ext cx="11862486" cy="5918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Если собственные числа линеаризованной в особой точке системы комплексно сопряжённые с отрицательной вещественной частью , то тип особой точки – устойчивый фокус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512F6D-8178-4B37-B397-4479091EA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5432"/>
            <a:ext cx="4210050" cy="20383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83867E-358B-44D6-B5D7-0E5FF7028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816" y="2122714"/>
            <a:ext cx="7454417" cy="475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25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69624" y="-199124"/>
            <a:ext cx="11081951" cy="1325563"/>
          </a:xfrm>
        </p:spPr>
        <p:txBody>
          <a:bodyPr/>
          <a:lstStyle/>
          <a:p>
            <a:r>
              <a:rPr lang="ru-RU" dirty="0"/>
              <a:t>Особые точки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955221"/>
            <a:ext cx="11862486" cy="5918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Если собственные числа линеаризованной в особой точке системы комплексно сопряжённые с положительной вещественной частью , то тип особой точки – неустойчивый фокус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E03604-6B3C-4D37-AC42-DF804DD5B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" y="3047657"/>
            <a:ext cx="4171950" cy="1905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94B879C-BD23-425A-88B0-F7F26B819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49" y="2137995"/>
            <a:ext cx="7543579" cy="47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9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69624" y="-199124"/>
            <a:ext cx="11081951" cy="1325563"/>
          </a:xfrm>
        </p:spPr>
        <p:txBody>
          <a:bodyPr/>
          <a:lstStyle/>
          <a:p>
            <a:r>
              <a:rPr lang="ru-RU" dirty="0"/>
              <a:t>Особые точки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955221"/>
            <a:ext cx="11862486" cy="5918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Если собственные числа линеаризованной в особой точке системы положительные вещественные, то тип особой точки – неустойчивый узел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BC8954-D7AC-4053-906C-4A642EFE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7" y="2942998"/>
            <a:ext cx="4114800" cy="19431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E696A3-5CC0-484A-AB20-BE2F1C416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32" y="1720623"/>
            <a:ext cx="8029061" cy="50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22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69624" y="-199124"/>
            <a:ext cx="11081951" cy="1325563"/>
          </a:xfrm>
        </p:spPr>
        <p:txBody>
          <a:bodyPr/>
          <a:lstStyle/>
          <a:p>
            <a:r>
              <a:rPr lang="ru-RU" dirty="0"/>
              <a:t>Особые точки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955221"/>
            <a:ext cx="11862486" cy="5918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Если собственные числа линеаризованной в особой точке системы отрицательные вещественные, то тип особой точки – устойчивый узел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21E9B8-0F36-4C81-BF00-0AD4651AF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1" y="2938235"/>
            <a:ext cx="4086225" cy="19526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D8A6264-97CE-4AF3-9BA3-E64A6B9D8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263" y="1861457"/>
            <a:ext cx="7863737" cy="49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68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69624" y="-199124"/>
            <a:ext cx="11081951" cy="1325563"/>
          </a:xfrm>
        </p:spPr>
        <p:txBody>
          <a:bodyPr/>
          <a:lstStyle/>
          <a:p>
            <a:r>
              <a:rPr lang="ru-RU" dirty="0"/>
              <a:t>Особые точки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955221"/>
            <a:ext cx="11862486" cy="5918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Если собственные числа линеаризованной в особой точке системы вещественные разных знаков, то тип особой точки – седло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32A55F-0B00-43F6-9DD9-13FD73C4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8359"/>
            <a:ext cx="4162425" cy="18002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7A0760-079F-41B7-8F90-5AF3CD7B1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65" y="2000250"/>
            <a:ext cx="761783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94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69624" y="-199124"/>
            <a:ext cx="11081951" cy="1325563"/>
          </a:xfrm>
        </p:spPr>
        <p:txBody>
          <a:bodyPr/>
          <a:lstStyle/>
          <a:p>
            <a:r>
              <a:rPr lang="ru-RU" dirty="0"/>
              <a:t>Особые траектории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955221"/>
            <a:ext cx="11862486" cy="5918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Особые кривые разделяющие фазовую плоскость на области с разными типами фазовых траекторий - </a:t>
            </a:r>
            <a:r>
              <a:rPr lang="ru-RU" dirty="0" err="1"/>
              <a:t>сепаратрисы</a:t>
            </a:r>
            <a:endParaRPr lang="ru-RU" dirty="0"/>
          </a:p>
          <a:p>
            <a:r>
              <a:rPr lang="ru-RU" dirty="0"/>
              <a:t>Замкнутые фазовые траектории – предельные циклы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A9E2F9-C15F-498D-9736-606BAB50C0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89" y="2930525"/>
            <a:ext cx="6148489" cy="394335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D505C51-92E2-476A-938A-E0CA714960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62422"/>
            <a:ext cx="6222645" cy="401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6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0049" y="136525"/>
            <a:ext cx="11081951" cy="1325563"/>
          </a:xfrm>
        </p:spPr>
        <p:txBody>
          <a:bodyPr/>
          <a:lstStyle/>
          <a:p>
            <a:r>
              <a:rPr lang="ru-RU" dirty="0"/>
              <a:t>Автоколебания, аттракторы и бифуркации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955221"/>
            <a:ext cx="11862486" cy="5918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  <a:p>
            <a:r>
              <a:rPr lang="ru-RU" dirty="0"/>
              <a:t>Если изнутри и снаружи траектории сходятся к предельному циклу, то он устойчивый и соответствует </a:t>
            </a:r>
            <a:r>
              <a:rPr lang="ru-RU" b="1" dirty="0"/>
              <a:t>автоколебаниям</a:t>
            </a:r>
          </a:p>
          <a:p>
            <a:r>
              <a:rPr lang="ru-RU" dirty="0"/>
              <a:t>У неустойчивых предельных циклов соседние фазовые траектории отходят от него с обеих сторон – неустойчивые автоколебания, на практике не существуют</a:t>
            </a: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ACA4FA-2C2E-4104-B0E4-77E32F32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92" y="3175908"/>
            <a:ext cx="8475760" cy="368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25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0049" y="136525"/>
            <a:ext cx="11081951" cy="1325563"/>
          </a:xfrm>
        </p:spPr>
        <p:txBody>
          <a:bodyPr/>
          <a:lstStyle/>
          <a:p>
            <a:r>
              <a:rPr lang="ru-RU" dirty="0"/>
              <a:t>Автоколебания, аттракторы и бифуркации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955221"/>
            <a:ext cx="11862486" cy="5918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  <a:p>
            <a:r>
              <a:rPr lang="ru-RU" dirty="0"/>
              <a:t>Особые точки и придельные циклы к которым притягиваются фазовые траектории – </a:t>
            </a:r>
            <a:r>
              <a:rPr lang="ru-RU" b="1" dirty="0"/>
              <a:t>аттракторы</a:t>
            </a:r>
          </a:p>
          <a:p>
            <a:r>
              <a:rPr lang="ru-RU" dirty="0"/>
              <a:t>Особые точки и придельные циклы которые разделяют пространство на области с качественно различными траекториями – </a:t>
            </a:r>
            <a:r>
              <a:rPr lang="ru-RU" b="1" dirty="0" err="1"/>
              <a:t>бифуркационные</a:t>
            </a:r>
            <a:endParaRPr lang="ru-RU" b="1" dirty="0"/>
          </a:p>
          <a:p>
            <a:r>
              <a:rPr lang="ru-RU" b="1" dirty="0"/>
              <a:t>Бифуркация – </a:t>
            </a:r>
            <a:r>
              <a:rPr lang="ru-RU" dirty="0"/>
              <a:t>качественное изменение характера процессов в системе</a:t>
            </a:r>
            <a:endParaRPr lang="ru-RU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093E85-38AC-4184-BFB8-7C4669C5A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291" y="3649208"/>
            <a:ext cx="8652202" cy="32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59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0049" y="136525"/>
            <a:ext cx="11081951" cy="1325563"/>
          </a:xfrm>
        </p:spPr>
        <p:txBody>
          <a:bodyPr/>
          <a:lstStyle/>
          <a:p>
            <a:r>
              <a:rPr lang="ru-RU" dirty="0"/>
              <a:t>Автоколебания, аттракторы и бифуркации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955221"/>
            <a:ext cx="11862486" cy="5918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По фазовой траектории можно качественно построить временную характеристику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 траектории отметить характерный точки – пресечение с осями и экстремумы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Нанести соответствующие им точки на временную плоско</a:t>
            </a:r>
            <a:r>
              <a:rPr lang="en-US" dirty="0"/>
              <a:t>c</a:t>
            </a:r>
            <a:r>
              <a:rPr lang="ru-RU" dirty="0" err="1"/>
              <a:t>ть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Соединить плавной кривой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B63AB9-CEF4-4FFB-A1C8-6E91DACBA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79" y="3656344"/>
            <a:ext cx="10079950" cy="31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30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0049" y="136525"/>
            <a:ext cx="11081951" cy="1325563"/>
          </a:xfrm>
        </p:spPr>
        <p:txBody>
          <a:bodyPr/>
          <a:lstStyle/>
          <a:p>
            <a:r>
              <a:rPr lang="ru-RU" dirty="0"/>
              <a:t>Автоколебания, аттракторы и бифуркации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955221"/>
            <a:ext cx="11862486" cy="5918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На  и наоборот</a:t>
            </a:r>
            <a:r>
              <a:rPr lang="en-US" dirty="0"/>
              <a:t> </a:t>
            </a:r>
            <a:r>
              <a:rPr lang="ru-RU" dirty="0"/>
              <a:t>по временной характеристике можно построить фазовую траекторию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  траектории отметить характерный точки – пресечение с временной осью и экстремумы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Нанести соответствующие им точки на фазовую плоскость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Соединить плавной кривой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9457BD-3ED6-414E-9CAE-983E5B742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3670300"/>
            <a:ext cx="8217936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Введение;</a:t>
            </a:r>
          </a:p>
          <a:p>
            <a:r>
              <a:rPr lang="ru-RU" dirty="0"/>
              <a:t>Математические описания НС;</a:t>
            </a:r>
          </a:p>
          <a:p>
            <a:r>
              <a:rPr lang="ru-RU" dirty="0"/>
              <a:t>Устойчивость НС;</a:t>
            </a:r>
          </a:p>
          <a:p>
            <a:r>
              <a:rPr lang="ru-RU" dirty="0"/>
              <a:t>Линеаризация НС;</a:t>
            </a:r>
          </a:p>
          <a:p>
            <a:r>
              <a:rPr lang="ru-RU" dirty="0"/>
              <a:t>Синтез НС;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4931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0049" y="136525"/>
            <a:ext cx="11081951" cy="1325563"/>
          </a:xfrm>
        </p:spPr>
        <p:txBody>
          <a:bodyPr/>
          <a:lstStyle/>
          <a:p>
            <a:r>
              <a:rPr lang="ru-RU" dirty="0"/>
              <a:t>Анализ НС методом фазовой плоскости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1526721"/>
            <a:ext cx="11862486" cy="534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Метод фазовой плоскости – метод исследования основанный на построении их фазовых портретов</a:t>
            </a:r>
          </a:p>
          <a:p>
            <a:r>
              <a:rPr lang="ru-RU" dirty="0"/>
              <a:t>По фазовому портрету НС можно судить о её устойчивости и о характере переходных процессов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Наглядное представление всевозможных процессов происходящих в системе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Точный метод исследования (это редкость)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Применим только к системам 2-го порядка (т.е. можно исследовать только простые подсистемы сложных объектов)</a:t>
            </a:r>
          </a:p>
        </p:txBody>
      </p:sp>
    </p:spTree>
    <p:extLst>
      <p:ext uri="{BB962C8B-B14F-4D97-AF65-F5344CB8AC3E}">
        <p14:creationId xmlns:p14="http://schemas.microsoft.com/office/powerpoint/2010/main" val="3500190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0049" y="136525"/>
            <a:ext cx="11081951" cy="1325563"/>
          </a:xfrm>
        </p:spPr>
        <p:txBody>
          <a:bodyPr/>
          <a:lstStyle/>
          <a:p>
            <a:r>
              <a:rPr lang="ru-RU" dirty="0"/>
              <a:t>Анализ НС методом фазовой плоскости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31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1510845"/>
            <a:ext cx="7121448" cy="534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Метод интегрирования по участкам уравнений с кусочно-линейной нелинейностью – </a:t>
            </a:r>
            <a:r>
              <a:rPr lang="ru-RU" b="1" dirty="0"/>
              <a:t>метод припасовывания </a:t>
            </a:r>
            <a:r>
              <a:rPr lang="ru-RU" dirty="0"/>
              <a:t>(сшивания)</a:t>
            </a:r>
          </a:p>
          <a:p>
            <a:r>
              <a:rPr lang="ru-RU" dirty="0"/>
              <a:t>Линии на которых происходит излом траектории – </a:t>
            </a:r>
            <a:r>
              <a:rPr lang="ru-RU" b="1" dirty="0"/>
              <a:t>линии переключения</a:t>
            </a:r>
          </a:p>
          <a:p>
            <a:r>
              <a:rPr lang="ru-RU" dirty="0"/>
              <a:t>*Здесь возникают незатухающие колебания амплитуда которых зависит от начальных условий</a:t>
            </a:r>
          </a:p>
          <a:p>
            <a:r>
              <a:rPr lang="ru-RU" dirty="0"/>
              <a:t>*Положение равновесия – участок оси абсцисс, не является устойчивым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35469F-D02F-46E7-B7D0-335A2E5BB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229" y="978354"/>
            <a:ext cx="3952875" cy="13144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E7A0FC-D6CB-4CFA-97E3-8F85D689F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393" y="2097451"/>
            <a:ext cx="5000941" cy="456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66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0049" y="136525"/>
            <a:ext cx="11081951" cy="1325563"/>
          </a:xfrm>
        </p:spPr>
        <p:txBody>
          <a:bodyPr/>
          <a:lstStyle/>
          <a:p>
            <a:r>
              <a:rPr lang="ru-RU" dirty="0"/>
              <a:t>Анализ НС методом фазовой плоскости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1249137"/>
            <a:ext cx="6780218" cy="56088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Если на линии переключения касательная к отходящей траектории имеет наклон больший чем касательная к линии переключения изображающая точка будет «скользить» вдоль линии переключения</a:t>
            </a:r>
          </a:p>
          <a:p>
            <a:r>
              <a:rPr lang="ru-RU" dirty="0"/>
              <a:t>Теоретически будут совершаться бесконечно быстрые переключения – колебания бесконечно большой частоты и бесконечно малой амплитуды</a:t>
            </a:r>
          </a:p>
          <a:p>
            <a:r>
              <a:rPr lang="ru-RU" dirty="0"/>
              <a:t>Такой процесс называется </a:t>
            </a:r>
            <a:r>
              <a:rPr lang="ru-RU" b="1" dirty="0"/>
              <a:t>скользящим режимом</a:t>
            </a:r>
          </a:p>
          <a:p>
            <a:r>
              <a:rPr lang="ru-RU" dirty="0"/>
              <a:t>На практике нелинейные звенья обладают конечным запаздыванием, поэтому возникают конечные колебания вдоль линии переключения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806C68-C414-45D5-BDC0-F1268B36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732" y="2499178"/>
            <a:ext cx="5082268" cy="44151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070F47-3370-44F0-9B05-0B9D3C53C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932" y="1073603"/>
            <a:ext cx="38481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30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0049" y="136525"/>
            <a:ext cx="11081951" cy="1325563"/>
          </a:xfrm>
        </p:spPr>
        <p:txBody>
          <a:bodyPr/>
          <a:lstStyle/>
          <a:p>
            <a:r>
              <a:rPr lang="ru-RU" dirty="0"/>
              <a:t>Анализ НС методом фазовой плоскости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33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1249137"/>
            <a:ext cx="6780218" cy="5608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4A367F8-B574-4E07-BAF6-22CA45E84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975"/>
            <a:ext cx="3857625" cy="16097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C7159AC-1FC2-461D-B487-ED355AE1C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5" y="1146123"/>
            <a:ext cx="6780219" cy="574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88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0049" y="136525"/>
            <a:ext cx="11081951" cy="1325563"/>
          </a:xfrm>
        </p:spPr>
        <p:txBody>
          <a:bodyPr/>
          <a:lstStyle/>
          <a:p>
            <a:r>
              <a:rPr lang="ru-RU" dirty="0"/>
              <a:t>Устойчивость НС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34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1249137"/>
            <a:ext cx="11794450" cy="5608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Асимптотическая устойчивость – если фазовые траектории стягиваются к положению равновесия (к точке или предельному циклу)</a:t>
            </a:r>
          </a:p>
          <a:p>
            <a:r>
              <a:rPr lang="ru-RU" dirty="0"/>
              <a:t>Устойчивость в малом – устойчивость при бесконечно малых отклонениях (в окрестности точки) от положения равновесия</a:t>
            </a:r>
          </a:p>
          <a:p>
            <a:r>
              <a:rPr lang="ru-RU" dirty="0"/>
              <a:t>Устойчивость в большом – устойчивость при конечных отклонениях возможных в данной системе по условиям её работы</a:t>
            </a:r>
          </a:p>
          <a:p>
            <a:r>
              <a:rPr lang="ru-RU" dirty="0"/>
              <a:t>Устойчивость в целом – устойчивость при неограниченных отклонениях</a:t>
            </a:r>
          </a:p>
          <a:p>
            <a:pPr lvl="1"/>
            <a:r>
              <a:rPr lang="ru-RU" dirty="0"/>
              <a:t>ЛС либо асимптотически устойчивы, либо неустойчивы в целом</a:t>
            </a:r>
          </a:p>
          <a:p>
            <a:r>
              <a:rPr lang="ru-RU" dirty="0"/>
              <a:t>Абсолютная устойчивость – устойчивость не одной конкретной системы, а устойчивость некоторого множества (класса) систем (не путать с робастной устойчивостью)</a:t>
            </a:r>
          </a:p>
        </p:txBody>
      </p:sp>
    </p:spTree>
    <p:extLst>
      <p:ext uri="{BB962C8B-B14F-4D97-AF65-F5344CB8AC3E}">
        <p14:creationId xmlns:p14="http://schemas.microsoft.com/office/powerpoint/2010/main" val="596718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0049" y="136525"/>
            <a:ext cx="11081951" cy="1325563"/>
          </a:xfrm>
        </p:spPr>
        <p:txBody>
          <a:bodyPr/>
          <a:lstStyle/>
          <a:p>
            <a:r>
              <a:rPr lang="ru-RU" dirty="0"/>
              <a:t>Устойчивость НС. </a:t>
            </a:r>
            <a:r>
              <a:rPr lang="en-US" dirty="0"/>
              <a:t>I</a:t>
            </a:r>
            <a:r>
              <a:rPr lang="ru-RU" dirty="0"/>
              <a:t>-й метод Ляпунова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35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1249137"/>
            <a:ext cx="11794450" cy="5608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I-</a:t>
            </a:r>
            <a:r>
              <a:rPr lang="ru-RU" dirty="0"/>
              <a:t>й метод Ляпунова исследует устойчивость в малом линеаризуемых систем:</a:t>
            </a:r>
          </a:p>
          <a:p>
            <a:r>
              <a:rPr lang="ru-RU" dirty="0"/>
              <a:t>Если линеаризованная система устойчива, то НС устойчива в малом</a:t>
            </a:r>
          </a:p>
          <a:p>
            <a:r>
              <a:rPr lang="ru-RU" dirty="0"/>
              <a:t>Если линеаризованная система неустойчива, НС неустойчива в малом</a:t>
            </a:r>
          </a:p>
          <a:p>
            <a:r>
              <a:rPr lang="ru-RU" dirty="0"/>
              <a:t>Если линеаризованная система на границе устойчивости, то о НС ничего сказать нельзя (зависит от конкретной нелинейности, необходимы дополнительные исследования)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6E940CD5-7525-421B-8B49-84F0177DD0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028877"/>
              </p:ext>
            </p:extLst>
          </p:nvPr>
        </p:nvGraphicFramePr>
        <p:xfrm>
          <a:off x="1110049" y="4617473"/>
          <a:ext cx="7700737" cy="1738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16" name="Equation" r:id="rId3" imgW="3149280" imgH="711000" progId="Equation.DSMT4">
                  <p:embed/>
                </p:oleObj>
              </mc:Choice>
              <mc:Fallback>
                <p:oleObj name="Equation" r:id="rId3" imgW="31492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0049" y="4617473"/>
                        <a:ext cx="7700737" cy="17388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2562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0049" y="136525"/>
            <a:ext cx="11081951" cy="1325563"/>
          </a:xfrm>
        </p:spPr>
        <p:txBody>
          <a:bodyPr/>
          <a:lstStyle/>
          <a:p>
            <a:r>
              <a:rPr lang="ru-RU" dirty="0"/>
              <a:t>Устойчивость НС. </a:t>
            </a:r>
            <a:r>
              <a:rPr lang="en-US" dirty="0"/>
              <a:t>II</a:t>
            </a:r>
            <a:r>
              <a:rPr lang="ru-RU" dirty="0"/>
              <a:t>-й метод Ляпунова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36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1249137"/>
            <a:ext cx="11794450" cy="5608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Рассмотрим в фазовом пространстве поверхность произвольной форсы описываемую уравнением</a:t>
            </a:r>
            <a:r>
              <a:rPr lang="en-US" dirty="0"/>
              <a:t>:</a:t>
            </a:r>
          </a:p>
          <a:p>
            <a:r>
              <a:rPr lang="ru-RU" dirty="0"/>
              <a:t>С уменьшением </a:t>
            </a:r>
            <a:r>
              <a:rPr lang="en-US" dirty="0"/>
              <a:t>C </a:t>
            </a:r>
            <a:r>
              <a:rPr lang="ru-RU" dirty="0"/>
              <a:t>поверхность сжимается, при С-</a:t>
            </a:r>
            <a:r>
              <a:rPr lang="en-US" dirty="0"/>
              <a:t>&gt;</a:t>
            </a:r>
            <a:r>
              <a:rPr lang="ru-RU" dirty="0"/>
              <a:t>0 стягивается в начало координат (С4</a:t>
            </a:r>
            <a:r>
              <a:rPr lang="en-US" dirty="0"/>
              <a:t>&gt;C3&gt;C2&gt;C1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Предположим что (*) изображающие точки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движутся только внутрь поверхности, т.е.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 переходят от</a:t>
            </a:r>
            <a:r>
              <a:rPr lang="en-US" dirty="0"/>
              <a:t> </a:t>
            </a:r>
            <a:r>
              <a:rPr lang="ru-RU" dirty="0"/>
              <a:t>большего </a:t>
            </a:r>
            <a:r>
              <a:rPr lang="en-US" dirty="0"/>
              <a:t>C </a:t>
            </a:r>
            <a:r>
              <a:rPr lang="ru-RU" dirty="0"/>
              <a:t>к меньшему</a:t>
            </a:r>
          </a:p>
          <a:p>
            <a:pPr marL="0" indent="0">
              <a:buNone/>
            </a:pPr>
            <a:r>
              <a:rPr lang="ru-RU" dirty="0"/>
              <a:t>Тогда НС – устойчива, т.к. все траектории </a:t>
            </a:r>
          </a:p>
          <a:p>
            <a:pPr marL="0" indent="0">
              <a:buNone/>
            </a:pPr>
            <a:r>
              <a:rPr lang="ru-RU" dirty="0"/>
              <a:t>стягиваются к началу координат</a:t>
            </a:r>
          </a:p>
          <a:p>
            <a:pPr marL="0" indent="0">
              <a:buNone/>
            </a:pPr>
            <a:r>
              <a:rPr lang="ru-RU" dirty="0"/>
              <a:t>Аналитически это (*)означает вдоль фазовой </a:t>
            </a:r>
          </a:p>
          <a:p>
            <a:pPr marL="0" indent="0">
              <a:buNone/>
            </a:pPr>
            <a:r>
              <a:rPr lang="ru-RU" dirty="0"/>
              <a:t>траектории производная	 должна быть отрицательной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CCD276E8-9F7A-4525-83FC-899CB2095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006003"/>
              </p:ext>
            </p:extLst>
          </p:nvPr>
        </p:nvGraphicFramePr>
        <p:xfrm>
          <a:off x="4962525" y="1671638"/>
          <a:ext cx="48545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75" name="Equation" r:id="rId3" imgW="2374560" imgH="228600" progId="Equation.DSMT4">
                  <p:embed/>
                </p:oleObj>
              </mc:Choice>
              <mc:Fallback>
                <p:oleObj name="Equation" r:id="rId3" imgW="2374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62525" y="1671638"/>
                        <a:ext cx="485457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A38550-5776-4547-8A65-B55E064D39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05" y="2574700"/>
            <a:ext cx="3713309" cy="3587898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E1BB7AC4-8617-448C-A5A8-93FD9BC5CE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4144939"/>
              </p:ext>
            </p:extLst>
          </p:nvPr>
        </p:nvGraphicFramePr>
        <p:xfrm>
          <a:off x="4313463" y="5936536"/>
          <a:ext cx="568779" cy="839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76" name="Equation" r:id="rId6" imgW="266400" imgH="393480" progId="Equation.DSMT4">
                  <p:embed/>
                </p:oleObj>
              </mc:Choice>
              <mc:Fallback>
                <p:oleObj name="Equation" r:id="rId6" imgW="2664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13463" y="5936536"/>
                        <a:ext cx="568779" cy="839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4174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0049" y="136525"/>
            <a:ext cx="11081951" cy="1325563"/>
          </a:xfrm>
        </p:spPr>
        <p:txBody>
          <a:bodyPr/>
          <a:lstStyle/>
          <a:p>
            <a:r>
              <a:rPr lang="ru-RU" dirty="0"/>
              <a:t>Устойчивость НС. </a:t>
            </a:r>
            <a:r>
              <a:rPr lang="en-US" dirty="0"/>
              <a:t>II</a:t>
            </a:r>
            <a:r>
              <a:rPr lang="ru-RU" dirty="0"/>
              <a:t>-й метод Ляпунова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37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1249137"/>
            <a:ext cx="11794450" cy="5608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Рассмотрим систему в форме Коши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Функция переменных </a:t>
            </a:r>
            <a:r>
              <a:rPr lang="en-US" dirty="0"/>
              <a:t>x </a:t>
            </a:r>
            <a:r>
              <a:rPr lang="ru-RU" dirty="0"/>
              <a:t>и параметров системы </a:t>
            </a:r>
            <a:r>
              <a:rPr lang="en-US" dirty="0"/>
              <a:t>f(x)</a:t>
            </a:r>
          </a:p>
          <a:p>
            <a:r>
              <a:rPr lang="ru-RU" dirty="0" err="1"/>
              <a:t>Знакоопределённая</a:t>
            </a:r>
            <a:r>
              <a:rPr lang="ru-RU" dirty="0"/>
              <a:t> функция </a:t>
            </a:r>
            <a:r>
              <a:rPr lang="en-US" dirty="0"/>
              <a:t>V(x) –</a:t>
            </a:r>
            <a:r>
              <a:rPr lang="ru-RU" dirty="0"/>
              <a:t> функция Ляпунова</a:t>
            </a:r>
          </a:p>
          <a:p>
            <a:r>
              <a:rPr lang="ru-RU" dirty="0"/>
              <a:t>Общие правила формулирования функций Ляпунова отсутствуют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CCD276E8-9F7A-4525-83FC-899CB2095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038450"/>
              </p:ext>
            </p:extLst>
          </p:nvPr>
        </p:nvGraphicFramePr>
        <p:xfrm>
          <a:off x="6456590" y="1168175"/>
          <a:ext cx="3660775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24" name="Equation" r:id="rId3" imgW="1790640" imgH="507960" progId="Equation.DSMT4">
                  <p:embed/>
                </p:oleObj>
              </mc:Choice>
              <mc:Fallback>
                <p:oleObj name="Equation" r:id="rId3" imgW="1790640" imgH="50796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CCD276E8-9F7A-4525-83FC-899CB20950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6590" y="1168175"/>
                        <a:ext cx="3660775" cy="1036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89AB142-7119-4938-BDB0-ACC17FE6D3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835536"/>
              </p:ext>
            </p:extLst>
          </p:nvPr>
        </p:nvGraphicFramePr>
        <p:xfrm>
          <a:off x="126093" y="2150613"/>
          <a:ext cx="11809413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25" name="Equation" r:id="rId5" imgW="5994360" imgH="482400" progId="Equation.DSMT4">
                  <p:embed/>
                </p:oleObj>
              </mc:Choice>
              <mc:Fallback>
                <p:oleObj name="Equation" r:id="rId5" imgW="59943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093" y="2150613"/>
                        <a:ext cx="11809413" cy="950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B0D82923-E0F4-417D-AA33-9CC2916674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121313"/>
              </p:ext>
            </p:extLst>
          </p:nvPr>
        </p:nvGraphicFramePr>
        <p:xfrm>
          <a:off x="126093" y="3018631"/>
          <a:ext cx="10226676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26" name="Equation" r:id="rId7" imgW="4902120" imgH="393480" progId="Equation.DSMT4">
                  <p:embed/>
                </p:oleObj>
              </mc:Choice>
              <mc:Fallback>
                <p:oleObj name="Equation" r:id="rId7" imgW="49021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6093" y="3018631"/>
                        <a:ext cx="10226676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0602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0049" y="136525"/>
            <a:ext cx="11081951" cy="1325563"/>
          </a:xfrm>
        </p:spPr>
        <p:txBody>
          <a:bodyPr/>
          <a:lstStyle/>
          <a:p>
            <a:r>
              <a:rPr lang="ru-RU" dirty="0"/>
              <a:t>Устойчивость НС. </a:t>
            </a:r>
            <a:r>
              <a:rPr lang="en-US" dirty="0"/>
              <a:t>II</a:t>
            </a:r>
            <a:r>
              <a:rPr lang="ru-RU" dirty="0"/>
              <a:t>-й метод Ляпунова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38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1249137"/>
            <a:ext cx="11794450" cy="5608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II-</a:t>
            </a:r>
            <a:r>
              <a:rPr lang="ru-RU" dirty="0"/>
              <a:t>й метод Ляпунова </a:t>
            </a:r>
            <a:r>
              <a:rPr lang="en-US" dirty="0"/>
              <a:t>(</a:t>
            </a:r>
            <a:r>
              <a:rPr lang="ru-RU" dirty="0"/>
              <a:t>«прямой метод»</a:t>
            </a:r>
            <a:r>
              <a:rPr lang="en-US" dirty="0"/>
              <a:t>) </a:t>
            </a:r>
            <a:r>
              <a:rPr lang="ru-RU" dirty="0"/>
              <a:t>исследует устойчивость НС </a:t>
            </a:r>
            <a:r>
              <a:rPr lang="ru-RU" b="1" dirty="0"/>
              <a:t>в большом</a:t>
            </a:r>
          </a:p>
          <a:p>
            <a:r>
              <a:rPr lang="ru-RU" b="1" dirty="0"/>
              <a:t>Наиболее общий </a:t>
            </a:r>
            <a:r>
              <a:rPr lang="ru-RU" dirty="0"/>
              <a:t>метод исследования устойчивости</a:t>
            </a:r>
          </a:p>
          <a:p>
            <a:r>
              <a:rPr lang="ru-RU" dirty="0"/>
              <a:t>Дает</a:t>
            </a:r>
            <a:r>
              <a:rPr lang="ru-RU" b="1" dirty="0"/>
              <a:t> достаточное </a:t>
            </a:r>
            <a:r>
              <a:rPr lang="ru-RU" dirty="0"/>
              <a:t>условие устойчивости, т.е. определяет </a:t>
            </a:r>
            <a:r>
              <a:rPr lang="ru-RU" b="1" dirty="0"/>
              <a:t>часть всей области устойчивости</a:t>
            </a:r>
          </a:p>
          <a:p>
            <a:r>
              <a:rPr lang="ru-RU" b="1" dirty="0"/>
              <a:t>Невозмущенное движение </a:t>
            </a:r>
            <a:r>
              <a:rPr lang="ru-RU" dirty="0"/>
              <a:t>– любой интересующий нас в отношении устойчивости режим системы. В фазовом пространстве ему соответствует начало координат</a:t>
            </a:r>
          </a:p>
          <a:p>
            <a:r>
              <a:rPr lang="ru-RU" b="1" dirty="0"/>
              <a:t>Возмущенное движение </a:t>
            </a:r>
            <a:r>
              <a:rPr lang="ru-RU" dirty="0"/>
              <a:t>– ненулевые начальные условия (смещение изображающей точки из начала координат)</a:t>
            </a:r>
          </a:p>
          <a:p>
            <a:r>
              <a:rPr lang="ru-RU" b="1" dirty="0" err="1"/>
              <a:t>Знакоопределённая</a:t>
            </a:r>
            <a:r>
              <a:rPr lang="ru-RU" b="1" dirty="0"/>
              <a:t> функция </a:t>
            </a:r>
            <a:r>
              <a:rPr lang="ru-RU" dirty="0"/>
              <a:t>– функция, которая при всех значениях переменной имеет один знак, а в начале координат обращается в ноль</a:t>
            </a:r>
          </a:p>
        </p:txBody>
      </p:sp>
    </p:spTree>
    <p:extLst>
      <p:ext uri="{BB962C8B-B14F-4D97-AF65-F5344CB8AC3E}">
        <p14:creationId xmlns:p14="http://schemas.microsoft.com/office/powerpoint/2010/main" val="580447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0049" y="136525"/>
            <a:ext cx="11081951" cy="1325563"/>
          </a:xfrm>
        </p:spPr>
        <p:txBody>
          <a:bodyPr/>
          <a:lstStyle/>
          <a:p>
            <a:r>
              <a:rPr lang="ru-RU" dirty="0"/>
              <a:t>Устойчивость НС. </a:t>
            </a:r>
            <a:r>
              <a:rPr lang="en-US" dirty="0"/>
              <a:t>II</a:t>
            </a:r>
            <a:r>
              <a:rPr lang="ru-RU" dirty="0"/>
              <a:t>-й метод Ляпунова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39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1249137"/>
            <a:ext cx="11794450" cy="56088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Достаточное условие устойчивости Ляпунова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Возмущенное движение </a:t>
            </a:r>
            <a:r>
              <a:rPr lang="ru-RU" b="1" dirty="0"/>
              <a:t>асимптотически устойчиво</a:t>
            </a:r>
            <a:r>
              <a:rPr lang="ru-RU" dirty="0"/>
              <a:t>, если можно указать такую </a:t>
            </a:r>
            <a:r>
              <a:rPr lang="ru-RU" dirty="0" err="1"/>
              <a:t>знакоопределённую</a:t>
            </a:r>
            <a:r>
              <a:rPr lang="ru-RU" dirty="0"/>
              <a:t> функцию Ляпунова, производная которой по времени определенная на основе дифференциальных уравнений НС тоже является </a:t>
            </a:r>
            <a:r>
              <a:rPr lang="ru-RU" dirty="0" err="1"/>
              <a:t>знакоопределенной</a:t>
            </a:r>
            <a:r>
              <a:rPr lang="ru-RU" dirty="0"/>
              <a:t>, но </a:t>
            </a:r>
            <a:r>
              <a:rPr lang="ru-RU" b="1" dirty="0"/>
              <a:t>противоположного знака</a:t>
            </a:r>
          </a:p>
          <a:p>
            <a:r>
              <a:rPr lang="ru-RU" dirty="0"/>
              <a:t>Если допустить обращение производной в ноль вне начала координат, то получим </a:t>
            </a:r>
            <a:r>
              <a:rPr lang="ru-RU" b="1" dirty="0" err="1"/>
              <a:t>неасимптотическую</a:t>
            </a:r>
            <a:r>
              <a:rPr lang="ru-RU" b="1" dirty="0"/>
              <a:t> устойчивость</a:t>
            </a:r>
            <a:r>
              <a:rPr lang="ru-RU" dirty="0"/>
              <a:t>, т.е. изображающая точка может «застрять» на определенной поверхности и не дойти до начала координат</a:t>
            </a:r>
          </a:p>
          <a:p>
            <a:r>
              <a:rPr lang="ru-RU" dirty="0"/>
              <a:t>Замечание 1</a:t>
            </a:r>
            <a:r>
              <a:rPr lang="en-US" dirty="0"/>
              <a:t>: </a:t>
            </a:r>
            <a:r>
              <a:rPr lang="ru-RU" dirty="0"/>
              <a:t>Выбирая </a:t>
            </a:r>
            <a:r>
              <a:rPr lang="ru-RU" b="1" dirty="0"/>
              <a:t>разные функции Ляпунова </a:t>
            </a:r>
            <a:r>
              <a:rPr lang="ru-RU" dirty="0"/>
              <a:t>можно находить для одной и той же системы </a:t>
            </a:r>
            <a:r>
              <a:rPr lang="ru-RU" b="1" dirty="0"/>
              <a:t>разные по величине части полной области устойчивости</a:t>
            </a:r>
          </a:p>
          <a:p>
            <a:r>
              <a:rPr lang="ru-RU" dirty="0"/>
              <a:t>Замечание 2: Можно проводить исследование на неустойчивость, если не удается найти область устойчивости</a:t>
            </a:r>
          </a:p>
        </p:txBody>
      </p:sp>
    </p:spTree>
    <p:extLst>
      <p:ext uri="{BB962C8B-B14F-4D97-AF65-F5344CB8AC3E}">
        <p14:creationId xmlns:p14="http://schemas.microsoft.com/office/powerpoint/2010/main" val="450760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438" y="365125"/>
            <a:ext cx="10515600" cy="1325563"/>
          </a:xfrm>
        </p:spPr>
        <p:txBody>
          <a:bodyPr/>
          <a:lstStyle/>
          <a:p>
            <a:r>
              <a:rPr lang="ru-RU" dirty="0"/>
              <a:t>Введение. Типовые нелинейные звенья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75719"/>
            <a:ext cx="10515600" cy="5345756"/>
          </a:xfrm>
        </p:spPr>
        <p:txBody>
          <a:bodyPr>
            <a:normAutofit/>
          </a:bodyPr>
          <a:lstStyle/>
          <a:p>
            <a:r>
              <a:rPr lang="ru-RU" dirty="0"/>
              <a:t>Модель НС содержит как типовые линейные звенья, так и специальные блоки описываемые с помощью нелинейных функций и операторов.</a:t>
            </a:r>
          </a:p>
          <a:p>
            <a:r>
              <a:rPr lang="ru-RU" dirty="0"/>
              <a:t>В зависимости от свойств различают статические, динамические, а так же гладкие и негладкие блоки нелинейных систем.</a:t>
            </a:r>
          </a:p>
          <a:p>
            <a:r>
              <a:rPr lang="ru-RU" dirty="0"/>
              <a:t>Статические блоки описываются алгебраическими и трансцендентными уравнениями</a:t>
            </a:r>
          </a:p>
          <a:p>
            <a:r>
              <a:rPr lang="ru-RU" dirty="0"/>
              <a:t>Динамические звенья описываются дифференциальными уравнениями первого и второго порядков</a:t>
            </a:r>
          </a:p>
          <a:p>
            <a:r>
              <a:rPr lang="ru-RU" dirty="0"/>
              <a:t>В некоторых широко распространенных частных случаях их приводят к виду</a:t>
            </a:r>
            <a:r>
              <a:rPr lang="en-US" dirty="0"/>
              <a:t>: </a:t>
            </a:r>
            <a:endParaRPr lang="ru-RU" dirty="0"/>
          </a:p>
          <a:p>
            <a:r>
              <a:rPr lang="ru-RU" dirty="0"/>
              <a:t>Здесь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4</a:t>
            </a:fld>
            <a:endParaRPr lang="ru-RU" dirty="0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ACDBD758-5754-45E9-923B-24488D18B3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95652"/>
              </p:ext>
            </p:extLst>
          </p:nvPr>
        </p:nvGraphicFramePr>
        <p:xfrm>
          <a:off x="6351844" y="3963129"/>
          <a:ext cx="1276394" cy="44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2" name="Equation" r:id="rId3" imgW="583920" imgH="203040" progId="Equation.DSMT4">
                  <p:embed/>
                </p:oleObj>
              </mc:Choice>
              <mc:Fallback>
                <p:oleObj name="Equation" r:id="rId3" imgW="5839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1844" y="3963129"/>
                        <a:ext cx="1276394" cy="443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A41B3FA7-54F8-4D0C-A9A0-34F234748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868969"/>
              </p:ext>
            </p:extLst>
          </p:nvPr>
        </p:nvGraphicFramePr>
        <p:xfrm>
          <a:off x="7719711" y="4865644"/>
          <a:ext cx="2206883" cy="388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3" name="Equation" r:id="rId5" imgW="1155600" imgH="203040" progId="Equation.DSMT4">
                  <p:embed/>
                </p:oleObj>
              </mc:Choice>
              <mc:Fallback>
                <p:oleObj name="Equation" r:id="rId5" imgW="11556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19711" y="4865644"/>
                        <a:ext cx="2206883" cy="388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921364EA-E47B-4699-8D84-06388A39DD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120418"/>
              </p:ext>
            </p:extLst>
          </p:nvPr>
        </p:nvGraphicFramePr>
        <p:xfrm>
          <a:off x="3828928" y="5731131"/>
          <a:ext cx="2275310" cy="44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4" name="Equation" r:id="rId7" imgW="1041120" imgH="203040" progId="Equation.DSMT4">
                  <p:embed/>
                </p:oleObj>
              </mc:Choice>
              <mc:Fallback>
                <p:oleObj name="Equation" r:id="rId7" imgW="1041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28928" y="5731131"/>
                        <a:ext cx="2275310" cy="443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96EA32F8-7421-4124-B622-51B887D3A5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720352"/>
              </p:ext>
            </p:extLst>
          </p:nvPr>
        </p:nvGraphicFramePr>
        <p:xfrm>
          <a:off x="2206709" y="6260713"/>
          <a:ext cx="4245387" cy="44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5" name="Equation" r:id="rId9" imgW="1942920" imgH="203040" progId="Equation.DSMT4">
                  <p:embed/>
                </p:oleObj>
              </mc:Choice>
              <mc:Fallback>
                <p:oleObj name="Equation" r:id="rId9" imgW="19429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06709" y="6260713"/>
                        <a:ext cx="4245387" cy="443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6939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0049" y="136525"/>
            <a:ext cx="11081951" cy="1325563"/>
          </a:xfrm>
        </p:spPr>
        <p:txBody>
          <a:bodyPr/>
          <a:lstStyle/>
          <a:p>
            <a:r>
              <a:rPr lang="ru-RU" dirty="0"/>
              <a:t>Абсолютная устойчивость. Постановка задачи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40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1028700"/>
            <a:ext cx="11794450" cy="58293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Рассмотрим систему в отклонениях с одной нелинейностью</a:t>
            </a:r>
            <a:r>
              <a:rPr lang="en-US" dirty="0"/>
              <a:t>: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Система (1) называется абсолютно устойчивой в угле (секторе)	</a:t>
            </a:r>
            <a:r>
              <a:rPr lang="en-US" dirty="0"/>
              <a:t>	</a:t>
            </a:r>
            <a:r>
              <a:rPr lang="ru-RU" dirty="0"/>
              <a:t>если нулевое решение </a:t>
            </a:r>
            <a:r>
              <a:rPr lang="en-US" dirty="0"/>
              <a:t>x=0 </a:t>
            </a:r>
            <a:r>
              <a:rPr lang="ru-RU" dirty="0"/>
              <a:t>асимптотически устойчиво в целом  при любой нелинейной функции </a:t>
            </a:r>
            <a:r>
              <a:rPr lang="en-US" dirty="0"/>
              <a:t>f(e) </a:t>
            </a:r>
            <a:r>
              <a:rPr lang="ru-RU" dirty="0"/>
              <a:t>удовлетворяющей условию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ru-RU" dirty="0"/>
              <a:t>Абсолютная устойчивость – устойчивость не одной конкретной системы, а устойчивость некоторого множества (класса) систем</a:t>
            </a:r>
            <a:endParaRPr lang="en-US" dirty="0"/>
          </a:p>
          <a:p>
            <a:r>
              <a:rPr lang="ru-RU" dirty="0"/>
              <a:t>В общем случае множество нелинейностей может определяться иначе, чем (2).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7E21B9-55E7-4D77-92AF-8FFD8E807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07" y="1428750"/>
            <a:ext cx="6924675" cy="2000250"/>
          </a:xfrm>
          <a:prstGeom prst="rect">
            <a:avLst/>
          </a:prstGeom>
        </p:spPr>
      </p:pic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596F50B-0E1D-4241-ABAB-B47A19D04D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825099"/>
              </p:ext>
            </p:extLst>
          </p:nvPr>
        </p:nvGraphicFramePr>
        <p:xfrm>
          <a:off x="7050082" y="1496218"/>
          <a:ext cx="4859840" cy="178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78" name="Equation" r:id="rId4" imgW="2006280" imgH="736560" progId="Equation.DSMT4">
                  <p:embed/>
                </p:oleObj>
              </mc:Choice>
              <mc:Fallback>
                <p:oleObj name="Equation" r:id="rId4" imgW="200628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50082" y="1496218"/>
                        <a:ext cx="4859840" cy="1784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431B903A-9609-4ECE-983A-D5B2E62BF1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78748"/>
              </p:ext>
            </p:extLst>
          </p:nvPr>
        </p:nvGraphicFramePr>
        <p:xfrm>
          <a:off x="10231664" y="3267883"/>
          <a:ext cx="918029" cy="533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79" name="Equation" r:id="rId6" imgW="393480" imgH="228600" progId="Equation.DSMT4">
                  <p:embed/>
                </p:oleObj>
              </mc:Choice>
              <mc:Fallback>
                <p:oleObj name="Equation" r:id="rId6" imgW="393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31664" y="3267883"/>
                        <a:ext cx="918029" cy="533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4A4D71F6-A3F2-48A7-8327-2BF09F66D7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865406"/>
              </p:ext>
            </p:extLst>
          </p:nvPr>
        </p:nvGraphicFramePr>
        <p:xfrm>
          <a:off x="2165121" y="4321175"/>
          <a:ext cx="5631473" cy="819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80" name="Equation" r:id="rId8" imgW="2705040" imgH="393480" progId="Equation.DSMT4">
                  <p:embed/>
                </p:oleObj>
              </mc:Choice>
              <mc:Fallback>
                <p:oleObj name="Equation" r:id="rId8" imgW="27050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5121" y="4321175"/>
                        <a:ext cx="5631473" cy="819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6019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0049" y="136525"/>
            <a:ext cx="11081951" cy="1325563"/>
          </a:xfrm>
        </p:spPr>
        <p:txBody>
          <a:bodyPr/>
          <a:lstStyle/>
          <a:p>
            <a:r>
              <a:rPr lang="ru-RU" dirty="0"/>
              <a:t>Абсолютная устойчивость. Постановка задачи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41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1028701"/>
            <a:ext cx="11794450" cy="5327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Нелинейность – любая функция лежащая в секторе            </a:t>
            </a:r>
            <a:r>
              <a:rPr lang="en-US" dirty="0"/>
              <a:t>: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  <a:p>
            <a:r>
              <a:rPr lang="ru-RU" dirty="0"/>
              <a:t>В общем случае множество нелинейностей может определяться иначе.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Такую систему всегда можно преобразовать к виду (1). (Например ПИД-регулятор со звеном насыщения)</a:t>
            </a: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AC02D64A-F233-4EB8-80B1-CB44EB9A55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54987"/>
              </p:ext>
            </p:extLst>
          </p:nvPr>
        </p:nvGraphicFramePr>
        <p:xfrm>
          <a:off x="8522059" y="955278"/>
          <a:ext cx="9144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65" name="Equation" r:id="rId3" imgW="914400" imgH="523943" progId="Equation.DSMT4">
                  <p:embed/>
                </p:oleObj>
              </mc:Choice>
              <mc:Fallback>
                <p:oleObj name="Equation" r:id="rId3" imgW="914400" imgH="52394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22059" y="955278"/>
                        <a:ext cx="914400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6186BF4-B749-4420-B380-3C59DEBD5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07" y="1425641"/>
            <a:ext cx="4398493" cy="210274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5A984D2-4999-44DD-9981-E27F7A5585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7" y="1425641"/>
            <a:ext cx="2064197" cy="210467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A8065CC-A016-4407-819D-D62201789E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64" y="1434214"/>
            <a:ext cx="2898643" cy="210274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D9D7CCC-3D56-4594-BDE1-FA5BFF6E2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50" y="4067152"/>
            <a:ext cx="4495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75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7551" y="136525"/>
            <a:ext cx="11794449" cy="1325563"/>
          </a:xfrm>
        </p:spPr>
        <p:txBody>
          <a:bodyPr/>
          <a:lstStyle/>
          <a:p>
            <a:r>
              <a:rPr lang="ru-RU" dirty="0"/>
              <a:t>Необходимое условие абсолютной устойчивости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42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1028700"/>
            <a:ext cx="11794450" cy="5829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Наряду с системой </a:t>
            </a:r>
            <a:r>
              <a:rPr lang="en-US" dirty="0"/>
              <a:t>{</a:t>
            </a:r>
            <a:r>
              <a:rPr lang="ru-RU" dirty="0"/>
              <a:t>(1),(2)</a:t>
            </a:r>
            <a:r>
              <a:rPr lang="en-US" dirty="0"/>
              <a:t>}: </a:t>
            </a:r>
            <a:r>
              <a:rPr lang="ru-RU" dirty="0"/>
              <a:t>Рассмотрим линейную </a:t>
            </a:r>
            <a:r>
              <a:rPr lang="ru-RU" b="1" dirty="0"/>
              <a:t>систему сравнения</a:t>
            </a:r>
            <a:r>
              <a:rPr lang="en-US" dirty="0"/>
              <a:t>: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Если система </a:t>
            </a:r>
            <a:r>
              <a:rPr lang="en-US" dirty="0"/>
              <a:t>{</a:t>
            </a:r>
            <a:r>
              <a:rPr lang="ru-RU" dirty="0"/>
              <a:t>(1),(2)</a:t>
            </a:r>
            <a:r>
              <a:rPr lang="en-US" dirty="0"/>
              <a:t>}</a:t>
            </a:r>
            <a:r>
              <a:rPr lang="ru-RU" dirty="0"/>
              <a:t> абсолютно устойчива, то система (3) будет робастно устойчива (как частный случай)</a:t>
            </a:r>
          </a:p>
          <a:p>
            <a:r>
              <a:rPr lang="ru-RU" dirty="0"/>
              <a:t>И если система (3) неустойчива при каком-либо</a:t>
            </a:r>
            <a:r>
              <a:rPr lang="en-US" dirty="0"/>
              <a:t>		, </a:t>
            </a:r>
            <a:r>
              <a:rPr lang="ru-RU" dirty="0"/>
              <a:t>то система </a:t>
            </a:r>
            <a:r>
              <a:rPr lang="en-US" dirty="0"/>
              <a:t>{</a:t>
            </a:r>
            <a:r>
              <a:rPr lang="ru-RU" dirty="0"/>
              <a:t>(1),(2)</a:t>
            </a:r>
            <a:r>
              <a:rPr lang="en-US" dirty="0"/>
              <a:t>}</a:t>
            </a:r>
            <a:r>
              <a:rPr lang="ru-RU" dirty="0"/>
              <a:t> не может быть абсолютно устойчива в угле</a:t>
            </a:r>
          </a:p>
          <a:p>
            <a:r>
              <a:rPr lang="ru-RU" dirty="0"/>
              <a:t>Таким образом необходимое условие устойчивости</a:t>
            </a:r>
            <a:r>
              <a:rPr lang="en-US" dirty="0"/>
              <a:t>:</a:t>
            </a:r>
            <a:r>
              <a:rPr lang="ru-RU" dirty="0"/>
              <a:t> Для того чтобы нелинейная система </a:t>
            </a:r>
            <a:r>
              <a:rPr lang="en-US" dirty="0"/>
              <a:t>{</a:t>
            </a:r>
            <a:r>
              <a:rPr lang="ru-RU" dirty="0"/>
              <a:t>(1),(2)</a:t>
            </a:r>
            <a:r>
              <a:rPr lang="en-US" dirty="0"/>
              <a:t>}</a:t>
            </a:r>
            <a:r>
              <a:rPr lang="ru-RU" dirty="0"/>
              <a:t> была абсолютно устойчива необходимо чтобы система сравнения (3) была робастно устойчива</a:t>
            </a:r>
          </a:p>
          <a:p>
            <a:r>
              <a:rPr lang="ru-RU" dirty="0"/>
              <a:t>Это условие не является достаточным.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D358295F-5077-41DF-A11B-AE43A5E83B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143568"/>
              </p:ext>
            </p:extLst>
          </p:nvPr>
        </p:nvGraphicFramePr>
        <p:xfrm>
          <a:off x="261478" y="1462088"/>
          <a:ext cx="3617952" cy="1511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12" name="Equation" r:id="rId3" imgW="1701720" imgH="711000" progId="Equation.DSMT4">
                  <p:embed/>
                </p:oleObj>
              </mc:Choice>
              <mc:Fallback>
                <p:oleObj name="Equation" r:id="rId3" imgW="170172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478" y="1462088"/>
                        <a:ext cx="3617952" cy="1511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98892DC6-FA66-472B-A295-288C2F5E80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8198559"/>
              </p:ext>
            </p:extLst>
          </p:nvPr>
        </p:nvGraphicFramePr>
        <p:xfrm>
          <a:off x="7936112" y="3933597"/>
          <a:ext cx="1348976" cy="466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13" name="Equation" r:id="rId5" imgW="660240" imgH="228600" progId="Equation.DSMT4">
                  <p:embed/>
                </p:oleObj>
              </mc:Choice>
              <mc:Fallback>
                <p:oleObj name="Equation" r:id="rId5" imgW="660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36112" y="3933597"/>
                        <a:ext cx="1348976" cy="4669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CCFE1409-4E51-4DAB-943F-76C2464EC7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3637462"/>
              </p:ext>
            </p:extLst>
          </p:nvPr>
        </p:nvGraphicFramePr>
        <p:xfrm>
          <a:off x="8438724" y="4321175"/>
          <a:ext cx="9144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14" name="Equation" r:id="rId7" imgW="914400" imgH="523943" progId="Equation.DSMT4">
                  <p:embed/>
                </p:oleObj>
              </mc:Choice>
              <mc:Fallback>
                <p:oleObj name="Equation" r:id="rId7" imgW="914400" imgH="52394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38724" y="4321175"/>
                        <a:ext cx="914400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4598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7551" y="136525"/>
            <a:ext cx="11794449" cy="1325563"/>
          </a:xfrm>
        </p:spPr>
        <p:txBody>
          <a:bodyPr/>
          <a:lstStyle/>
          <a:p>
            <a:r>
              <a:rPr lang="ru-RU" dirty="0"/>
              <a:t>Частотный критерий Попова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43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1028700"/>
            <a:ext cx="11794450" cy="5829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I) </a:t>
            </a:r>
            <a:r>
              <a:rPr lang="ru-RU" dirty="0"/>
              <a:t>Если линейная часть</a:t>
            </a:r>
            <a:r>
              <a:rPr lang="en-US" dirty="0"/>
              <a:t>    </a:t>
            </a:r>
            <a:r>
              <a:rPr lang="ru-RU" dirty="0"/>
              <a:t>        - устойчива</a:t>
            </a:r>
            <a:r>
              <a:rPr lang="en-US" dirty="0"/>
              <a:t>:</a:t>
            </a:r>
          </a:p>
          <a:p>
            <a:r>
              <a:rPr lang="ru-RU" dirty="0"/>
              <a:t>Её АФЧФ имеет вид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Рассмотрим частотную функцию вида</a:t>
            </a:r>
            <a:r>
              <a:rPr lang="en-US" dirty="0"/>
              <a:t>:</a:t>
            </a:r>
          </a:p>
          <a:p>
            <a:r>
              <a:rPr lang="ru-RU" dirty="0"/>
              <a:t>Такая функция называется </a:t>
            </a:r>
            <a:r>
              <a:rPr lang="ru-RU" b="1" dirty="0"/>
              <a:t>модифицированной АФЧФ </a:t>
            </a:r>
            <a:r>
              <a:rPr lang="ru-RU" dirty="0"/>
              <a:t>линейной части, отличается только по оси ординат</a:t>
            </a:r>
          </a:p>
          <a:p>
            <a:r>
              <a:rPr lang="ru-RU" dirty="0"/>
              <a:t>Критерий Попова</a:t>
            </a:r>
            <a:r>
              <a:rPr lang="en-US" dirty="0"/>
              <a:t>:</a:t>
            </a:r>
            <a:r>
              <a:rPr lang="ru-RU" dirty="0"/>
              <a:t> Система </a:t>
            </a:r>
            <a:r>
              <a:rPr lang="en-US" dirty="0"/>
              <a:t>{</a:t>
            </a:r>
            <a:r>
              <a:rPr lang="ru-RU" dirty="0"/>
              <a:t>(1),(2)</a:t>
            </a:r>
            <a:r>
              <a:rPr lang="en-US" dirty="0"/>
              <a:t>}</a:t>
            </a:r>
            <a:r>
              <a:rPr lang="ru-RU" dirty="0"/>
              <a:t>  абсолютно устойчива, если при устойчивой линейной части на комплексной плоскости через точку	можно провести хотя бы одну прямую линию, не пересекающуюся с характеристикой 		. (Модифицированная АФЧФ должна находиться правее прямой.)</a:t>
            </a:r>
          </a:p>
          <a:p>
            <a:r>
              <a:rPr lang="ru-RU" dirty="0"/>
              <a:t>Такая прямая называется </a:t>
            </a:r>
            <a:r>
              <a:rPr lang="ru-RU" b="1" dirty="0"/>
              <a:t>прямая Попова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	.</a:t>
            </a:r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D358295F-5077-41DF-A11B-AE43A5E83B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31102"/>
              </p:ext>
            </p:extLst>
          </p:nvPr>
        </p:nvGraphicFramePr>
        <p:xfrm>
          <a:off x="4073832" y="1028700"/>
          <a:ext cx="89058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5" name="Equation" r:id="rId3" imgW="419040" imgH="228600" progId="Equation.DSMT4">
                  <p:embed/>
                </p:oleObj>
              </mc:Choice>
              <mc:Fallback>
                <p:oleObj name="Equation" r:id="rId3" imgW="419040" imgH="2286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D358295F-5077-41DF-A11B-AE43A5E83B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73832" y="1028700"/>
                        <a:ext cx="890588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98892DC6-FA66-472B-A295-288C2F5E80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742824"/>
              </p:ext>
            </p:extLst>
          </p:nvPr>
        </p:nvGraphicFramePr>
        <p:xfrm>
          <a:off x="10706100" y="3507581"/>
          <a:ext cx="1417864" cy="879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6" name="Equation" r:id="rId5" imgW="634680" imgH="393480" progId="Equation.DSMT4">
                  <p:embed/>
                </p:oleObj>
              </mc:Choice>
              <mc:Fallback>
                <p:oleObj name="Equation" r:id="rId5" imgW="634680" imgH="39348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98892DC6-FA66-472B-A295-288C2F5E80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06100" y="3507581"/>
                        <a:ext cx="1417864" cy="879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4D5F4A0-1C7D-42CF-9C18-9B4053BAC9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332260"/>
              </p:ext>
            </p:extLst>
          </p:nvPr>
        </p:nvGraphicFramePr>
        <p:xfrm>
          <a:off x="5176060" y="1553998"/>
          <a:ext cx="4715157" cy="569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7" name="Equation" r:id="rId7" imgW="2311200" imgH="279360" progId="Equation.DSMT4">
                  <p:embed/>
                </p:oleObj>
              </mc:Choice>
              <mc:Fallback>
                <p:oleObj name="Equation" r:id="rId7" imgW="23112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76060" y="1553998"/>
                        <a:ext cx="4715157" cy="569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224B0E93-EA5A-47BF-B9CF-F74DF7016F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38236"/>
              </p:ext>
            </p:extLst>
          </p:nvPr>
        </p:nvGraphicFramePr>
        <p:xfrm>
          <a:off x="6569667" y="2044588"/>
          <a:ext cx="3502140" cy="466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8" name="Equation" r:id="rId9" imgW="1714320" imgH="228600" progId="Equation.DSMT4">
                  <p:embed/>
                </p:oleObj>
              </mc:Choice>
              <mc:Fallback>
                <p:oleObj name="Equation" r:id="rId9" imgW="1714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69667" y="2044588"/>
                        <a:ext cx="3502140" cy="466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7709691E-D91D-4A0B-888F-D3C8DEE6DE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529982"/>
              </p:ext>
            </p:extLst>
          </p:nvPr>
        </p:nvGraphicFramePr>
        <p:xfrm>
          <a:off x="3712662" y="4554810"/>
          <a:ext cx="1245203" cy="466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9" name="Equation" r:id="rId11" imgW="609480" imgH="228600" progId="Equation.DSMT4">
                  <p:embed/>
                </p:oleObj>
              </mc:Choice>
              <mc:Fallback>
                <p:oleObj name="Equation" r:id="rId11" imgW="609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12662" y="4554810"/>
                        <a:ext cx="1245203" cy="466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4544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14609" y="-158443"/>
            <a:ext cx="11794449" cy="1325563"/>
          </a:xfrm>
        </p:spPr>
        <p:txBody>
          <a:bodyPr/>
          <a:lstStyle/>
          <a:p>
            <a:r>
              <a:rPr lang="ru-RU" dirty="0"/>
              <a:t>Частотный критерий Попова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44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1028700"/>
            <a:ext cx="11794450" cy="5829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Для системы сравнения (3) передаточная функция разомкнутой системы равна </a:t>
            </a:r>
          </a:p>
          <a:p>
            <a:r>
              <a:rPr lang="ru-RU" dirty="0"/>
              <a:t>Согласно критерию Найквиста АФЧХ 		не должна охватывать точку (-1;</a:t>
            </a:r>
            <a:r>
              <a:rPr lang="en-US" dirty="0"/>
              <a:t>j</a:t>
            </a:r>
            <a:r>
              <a:rPr lang="ru-RU" dirty="0"/>
              <a:t>0)</a:t>
            </a:r>
            <a:r>
              <a:rPr lang="en-US" dirty="0"/>
              <a:t>, </a:t>
            </a:r>
            <a:r>
              <a:rPr lang="ru-RU" dirty="0"/>
              <a:t>что эквивалентно условию, чтобы		  не охватывала точку</a:t>
            </a:r>
          </a:p>
          <a:p>
            <a:r>
              <a:rPr lang="ru-RU" dirty="0"/>
              <a:t>При изменении К от 0 до	точка		   перемещается по действительной оси от	   до </a:t>
            </a:r>
          </a:p>
          <a:p>
            <a:r>
              <a:rPr lang="ru-RU" dirty="0"/>
              <a:t>На втором рисунке критерий Найквиста выполняется, а критерий Попова –нет, т.е. критерий Попова строже и абсолютная устойчивость  </a:t>
            </a:r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7709691E-D91D-4A0B-888F-D3C8DEE6DE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946582"/>
              </p:ext>
            </p:extLst>
          </p:nvPr>
        </p:nvGraphicFramePr>
        <p:xfrm>
          <a:off x="1633698" y="3429000"/>
          <a:ext cx="1318956" cy="59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31" name="Equation" r:id="rId3" imgW="507960" imgH="228600" progId="Equation.DSMT4">
                  <p:embed/>
                </p:oleObj>
              </mc:Choice>
              <mc:Fallback>
                <p:oleObj name="Equation" r:id="rId3" imgW="507960" imgH="2286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7709691E-D91D-4A0B-888F-D3C8DEE6DE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3698" y="3429000"/>
                        <a:ext cx="1318956" cy="59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8686C56-878C-45C6-B40B-BEF69F2F0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580" y="753397"/>
            <a:ext cx="7076459" cy="2414321"/>
          </a:xfrm>
          <a:prstGeom prst="rect">
            <a:avLst/>
          </a:prstGeom>
        </p:spPr>
      </p:pic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4DE17835-504A-4ABB-81B5-961E057418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532937"/>
              </p:ext>
            </p:extLst>
          </p:nvPr>
        </p:nvGraphicFramePr>
        <p:xfrm>
          <a:off x="6140370" y="3867510"/>
          <a:ext cx="1469797" cy="539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32" name="Equation" r:id="rId6" imgW="622080" imgH="228600" progId="Equation.DSMT4">
                  <p:embed/>
                </p:oleObj>
              </mc:Choice>
              <mc:Fallback>
                <p:oleObj name="Equation" r:id="rId6" imgW="622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40370" y="3867510"/>
                        <a:ext cx="1469797" cy="5399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1DB736DF-D502-40EA-B77A-DB136F2FAC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367362"/>
              </p:ext>
            </p:extLst>
          </p:nvPr>
        </p:nvGraphicFramePr>
        <p:xfrm>
          <a:off x="6834803" y="4343219"/>
          <a:ext cx="1009060" cy="454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33" name="Equation" r:id="rId8" imgW="507960" imgH="228600" progId="Equation.DSMT4">
                  <p:embed/>
                </p:oleObj>
              </mc:Choice>
              <mc:Fallback>
                <p:oleObj name="Equation" r:id="rId8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34803" y="4343219"/>
                        <a:ext cx="1009060" cy="454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FE743579-489F-4CE4-9B12-0166E2FEAF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044802"/>
              </p:ext>
            </p:extLst>
          </p:nvPr>
        </p:nvGraphicFramePr>
        <p:xfrm>
          <a:off x="11031579" y="4343219"/>
          <a:ext cx="1092385" cy="677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34" name="Equation" r:id="rId10" imgW="634680" imgH="393480" progId="Equation.DSMT4">
                  <p:embed/>
                </p:oleObj>
              </mc:Choice>
              <mc:Fallback>
                <p:oleObj name="Equation" r:id="rId10" imgW="634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031579" y="4343219"/>
                        <a:ext cx="1092385" cy="677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30466E76-F02D-43FF-9D4D-F4C6772274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3166"/>
              </p:ext>
            </p:extLst>
          </p:nvPr>
        </p:nvGraphicFramePr>
        <p:xfrm>
          <a:off x="4480043" y="4807224"/>
          <a:ext cx="393533" cy="454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35" name="Equation" r:id="rId12" imgW="164880" imgH="190440" progId="Equation.DSMT4">
                  <p:embed/>
                </p:oleObj>
              </mc:Choice>
              <mc:Fallback>
                <p:oleObj name="Equation" r:id="rId12" imgW="1648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80043" y="4807224"/>
                        <a:ext cx="393533" cy="454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extLst>
              <a:ext uri="{FF2B5EF4-FFF2-40B4-BE49-F238E27FC236}">
                <a16:creationId xmlns:a16="http://schemas.microsoft.com/office/drawing/2014/main" id="{24BEB5EA-B98C-4352-ABFA-3EC317EF86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866533"/>
              </p:ext>
            </p:extLst>
          </p:nvPr>
        </p:nvGraphicFramePr>
        <p:xfrm>
          <a:off x="5924509" y="4700887"/>
          <a:ext cx="10858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36" name="Equation" r:id="rId14" imgW="1085934" imgH="666885" progId="Equation.DSMT4">
                  <p:embed/>
                </p:oleObj>
              </mc:Choice>
              <mc:Fallback>
                <p:oleObj name="Equation" r:id="rId14" imgW="1085934" imgH="66688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924509" y="4700887"/>
                        <a:ext cx="10858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ъект 16">
            <a:extLst>
              <a:ext uri="{FF2B5EF4-FFF2-40B4-BE49-F238E27FC236}">
                <a16:creationId xmlns:a16="http://schemas.microsoft.com/office/drawing/2014/main" id="{E93C71CE-26F6-4D05-8D6F-F68D5A31D4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094345"/>
              </p:ext>
            </p:extLst>
          </p:nvPr>
        </p:nvGraphicFramePr>
        <p:xfrm>
          <a:off x="4211638" y="5367338"/>
          <a:ext cx="930275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37" name="Equation" r:id="rId16" imgW="558720" imgH="203040" progId="Equation.DSMT4">
                  <p:embed/>
                </p:oleObj>
              </mc:Choice>
              <mc:Fallback>
                <p:oleObj name="Equation" r:id="rId16" imgW="558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211638" y="5367338"/>
                        <a:ext cx="930275" cy="33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354424FB-9366-4F9D-AE78-62B23A6C8C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320855"/>
              </p:ext>
            </p:extLst>
          </p:nvPr>
        </p:nvGraphicFramePr>
        <p:xfrm>
          <a:off x="5732209" y="5199792"/>
          <a:ext cx="1085849" cy="673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38" name="Equation" r:id="rId18" imgW="634680" imgH="393480" progId="Equation.DSMT4">
                  <p:embed/>
                </p:oleObj>
              </mc:Choice>
              <mc:Fallback>
                <p:oleObj name="Equation" r:id="rId18" imgW="634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732209" y="5199792"/>
                        <a:ext cx="1085849" cy="673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45590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14609" y="-158443"/>
            <a:ext cx="11794449" cy="1325563"/>
          </a:xfrm>
        </p:spPr>
        <p:txBody>
          <a:bodyPr/>
          <a:lstStyle/>
          <a:p>
            <a:r>
              <a:rPr lang="ru-RU" dirty="0"/>
              <a:t>Частотный критерий Попова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45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795868"/>
            <a:ext cx="11794450" cy="6062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II) </a:t>
            </a:r>
            <a:r>
              <a:rPr lang="ru-RU" dirty="0"/>
              <a:t>Если линейная часть</a:t>
            </a:r>
            <a:r>
              <a:rPr lang="en-US" dirty="0"/>
              <a:t>    </a:t>
            </a:r>
            <a:r>
              <a:rPr lang="ru-RU" dirty="0"/>
              <a:t>        - неустойчива, то преобразуем систему следующим образом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Охватим линейную часть отрицательной обратной связью с передаточным коэффициентом 	, а к нелинейной части подключим параллельное звено с таком же коэффициентом</a:t>
            </a:r>
            <a:r>
              <a:rPr lang="en-US" dirty="0"/>
              <a:t>: </a:t>
            </a:r>
            <a:endParaRPr lang="ru-RU" dirty="0"/>
          </a:p>
          <a:p>
            <a:r>
              <a:rPr lang="ru-RU" dirty="0"/>
              <a:t>Получим приведенную систему эквивалентную начальной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F376196-11A8-4ACB-B90D-8BAC48578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9084"/>
            <a:ext cx="5547069" cy="1602317"/>
          </a:xfrm>
          <a:prstGeom prst="rect">
            <a:avLst/>
          </a:prstGeom>
        </p:spPr>
      </p:pic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C96B3F3-0C96-4B4D-996E-89D639C84B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956024"/>
              </p:ext>
            </p:extLst>
          </p:nvPr>
        </p:nvGraphicFramePr>
        <p:xfrm>
          <a:off x="4133851" y="795868"/>
          <a:ext cx="997032" cy="54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1" name="Equation" r:id="rId4" imgW="876311" imgH="476385" progId="Equation.DSMT4">
                  <p:embed/>
                </p:oleObj>
              </mc:Choice>
              <mc:Fallback>
                <p:oleObj name="Equation" r:id="rId4" imgW="876311" imgH="47638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3851" y="795868"/>
                        <a:ext cx="997032" cy="541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44B0144-2C3A-4CFA-94D4-CF98BD56A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203" y="1609084"/>
            <a:ext cx="6305550" cy="1638300"/>
          </a:xfrm>
          <a:prstGeom prst="rect">
            <a:avLst/>
          </a:prstGeom>
        </p:spPr>
      </p:pic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CE047CE8-60F1-458A-9FD9-5F45A2A447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270172"/>
              </p:ext>
            </p:extLst>
          </p:nvPr>
        </p:nvGraphicFramePr>
        <p:xfrm>
          <a:off x="3239029" y="3553932"/>
          <a:ext cx="537104" cy="546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2" name="Equation" r:id="rId7" imgW="228600" imgH="228600" progId="Equation.DSMT4">
                  <p:embed/>
                </p:oleObj>
              </mc:Choice>
              <mc:Fallback>
                <p:oleObj name="Equation" r:id="rId7" imgW="2286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39029" y="3553932"/>
                        <a:ext cx="537104" cy="5460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FBBF3F44-68EE-47F8-B445-428CB444E6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753313"/>
              </p:ext>
            </p:extLst>
          </p:nvPr>
        </p:nvGraphicFramePr>
        <p:xfrm>
          <a:off x="6096000" y="3982864"/>
          <a:ext cx="4550017" cy="546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3" name="Equation" r:id="rId9" imgW="1904760" imgH="228600" progId="Equation.DSMT4">
                  <p:embed/>
                </p:oleObj>
              </mc:Choice>
              <mc:Fallback>
                <p:oleObj name="Equation" r:id="rId9" imgW="19047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6000" y="3982864"/>
                        <a:ext cx="4550017" cy="5460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EF30B1ED-E3B5-4F52-8B67-0976DB13B7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070046"/>
              </p:ext>
            </p:extLst>
          </p:nvPr>
        </p:nvGraphicFramePr>
        <p:xfrm>
          <a:off x="7081883" y="4946650"/>
          <a:ext cx="3418181" cy="177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04" name="Equation" r:id="rId11" imgW="1320480" imgH="685800" progId="Equation.DSMT4">
                  <p:embed/>
                </p:oleObj>
              </mc:Choice>
              <mc:Fallback>
                <p:oleObj name="Equation" r:id="rId11" imgW="132048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81883" y="4946650"/>
                        <a:ext cx="3418181" cy="177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0DE1C73-B8D2-4AAB-9F97-2E66A82F51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492" y="4968315"/>
            <a:ext cx="6530177" cy="18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787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14609" y="-158443"/>
            <a:ext cx="11794449" cy="1325563"/>
          </a:xfrm>
        </p:spPr>
        <p:txBody>
          <a:bodyPr/>
          <a:lstStyle/>
          <a:p>
            <a:r>
              <a:rPr lang="ru-RU" dirty="0"/>
              <a:t>Частотный критерий Попова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46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795868"/>
            <a:ext cx="11794450" cy="6062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Если эта приведенная система будет устойчива в секторе</a:t>
            </a:r>
          </a:p>
          <a:p>
            <a:r>
              <a:rPr lang="ru-RU" dirty="0"/>
              <a:t>Т.е. при</a:t>
            </a:r>
          </a:p>
          <a:p>
            <a:endParaRPr lang="ru-RU" dirty="0"/>
          </a:p>
          <a:p>
            <a:r>
              <a:rPr lang="ru-RU" dirty="0"/>
              <a:t>То исходная система будет абсолютно устойчива в секторе			</a:t>
            </a:r>
            <a:r>
              <a:rPr lang="en-US" dirty="0"/>
              <a:t>:</a:t>
            </a:r>
            <a:r>
              <a:rPr lang="ru-RU" dirty="0"/>
              <a:t>  </a:t>
            </a:r>
          </a:p>
        </p:txBody>
      </p:sp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EF30B1ED-E3B5-4F52-8B67-0976DB13B7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616615"/>
              </p:ext>
            </p:extLst>
          </p:nvPr>
        </p:nvGraphicFramePr>
        <p:xfrm>
          <a:off x="6901509" y="984636"/>
          <a:ext cx="3418181" cy="177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34" name="Equation" r:id="rId3" imgW="1320480" imgH="685800" progId="Equation.DSMT4">
                  <p:embed/>
                </p:oleObj>
              </mc:Choice>
              <mc:Fallback>
                <p:oleObj name="Equation" r:id="rId3" imgW="1320480" imgH="68580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EF30B1ED-E3B5-4F52-8B67-0976DB13B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01509" y="984636"/>
                        <a:ext cx="3418181" cy="177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0DE1C73-B8D2-4AAB-9F97-2E66A82F5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14" y="884874"/>
            <a:ext cx="6530177" cy="1889685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1FE8B68-C036-4ACC-B02C-1F09AF7751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796572"/>
              </p:ext>
            </p:extLst>
          </p:nvPr>
        </p:nvGraphicFramePr>
        <p:xfrm>
          <a:off x="2015596" y="3090736"/>
          <a:ext cx="9053163" cy="1066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35" name="Equation" r:id="rId6" imgW="3555720" imgH="419040" progId="Equation.DSMT4">
                  <p:embed/>
                </p:oleObj>
              </mc:Choice>
              <mc:Fallback>
                <p:oleObj name="Equation" r:id="rId6" imgW="35557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15596" y="3090736"/>
                        <a:ext cx="9053163" cy="1066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2AB89424-0CE5-4821-92CE-CCA651CF4A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624768"/>
              </p:ext>
            </p:extLst>
          </p:nvPr>
        </p:nvGraphicFramePr>
        <p:xfrm>
          <a:off x="9387800" y="2774559"/>
          <a:ext cx="1863780" cy="632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36" name="Equation" r:id="rId8" imgW="711000" imgH="241200" progId="Equation.DSMT4">
                  <p:embed/>
                </p:oleObj>
              </mc:Choice>
              <mc:Fallback>
                <p:oleObj name="Equation" r:id="rId8" imgW="711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87800" y="2774559"/>
                        <a:ext cx="1863780" cy="632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EDF5E6D7-E1B1-4F85-AE22-F6C028BE0D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857274"/>
              </p:ext>
            </p:extLst>
          </p:nvPr>
        </p:nvGraphicFramePr>
        <p:xfrm>
          <a:off x="9654054" y="4252336"/>
          <a:ext cx="1331272" cy="632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37" name="Equation" r:id="rId10" imgW="507960" imgH="241200" progId="Equation.DSMT4">
                  <p:embed/>
                </p:oleObj>
              </mc:Choice>
              <mc:Fallback>
                <p:oleObj name="Equation" r:id="rId10" imgW="507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654054" y="4252336"/>
                        <a:ext cx="1331272" cy="632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258672FF-7A81-4726-8249-F7ECE74FF0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845937"/>
              </p:ext>
            </p:extLst>
          </p:nvPr>
        </p:nvGraphicFramePr>
        <p:xfrm>
          <a:off x="838200" y="4768231"/>
          <a:ext cx="10589413" cy="2067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38" name="Equation" r:id="rId12" imgW="4165560" imgH="812520" progId="Equation.DSMT4">
                  <p:embed/>
                </p:oleObj>
              </mc:Choice>
              <mc:Fallback>
                <p:oleObj name="Equation" r:id="rId12" imgW="416556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38200" y="4768231"/>
                        <a:ext cx="10589413" cy="2067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5436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14609" y="-158443"/>
            <a:ext cx="11794449" cy="1325563"/>
          </a:xfrm>
        </p:spPr>
        <p:txBody>
          <a:bodyPr/>
          <a:lstStyle/>
          <a:p>
            <a:r>
              <a:rPr lang="ru-RU" dirty="0"/>
              <a:t>Частотный критерий Попова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47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795868"/>
            <a:ext cx="11794450" cy="6062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Выберем	       так, чтобы		была устойчива.</a:t>
            </a:r>
          </a:p>
          <a:p>
            <a:r>
              <a:rPr lang="ru-RU" dirty="0"/>
              <a:t>Если нельзя найти такой	, то не выполняется необходимое условие абсолютной устойчивости.</a:t>
            </a:r>
          </a:p>
          <a:p>
            <a:r>
              <a:rPr lang="ru-RU" dirty="0"/>
              <a:t>Критерий Попова</a:t>
            </a:r>
            <a:r>
              <a:rPr lang="en-US" dirty="0"/>
              <a:t>: </a:t>
            </a:r>
            <a:r>
              <a:rPr lang="ru-RU" dirty="0"/>
              <a:t>Положение равновесия системы (1) с неустойчивой линейной частью абсолютно устойчиво угле		    , если	 			-устойчива и на её модифицированной АФЧХ  можно провести прямую Попова через точку </a:t>
            </a:r>
          </a:p>
        </p:txBody>
      </p:sp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EF30B1ED-E3B5-4F52-8B67-0976DB13B7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979160"/>
              </p:ext>
            </p:extLst>
          </p:nvPr>
        </p:nvGraphicFramePr>
        <p:xfrm>
          <a:off x="6901509" y="984636"/>
          <a:ext cx="3418181" cy="177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80" name="Equation" r:id="rId3" imgW="1320480" imgH="685800" progId="Equation.DSMT4">
                  <p:embed/>
                </p:oleObj>
              </mc:Choice>
              <mc:Fallback>
                <p:oleObj name="Equation" r:id="rId3" imgW="1320480" imgH="685800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EF30B1ED-E3B5-4F52-8B67-0976DB13B7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01509" y="984636"/>
                        <a:ext cx="3418181" cy="177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0DE1C73-B8D2-4AAB-9F97-2E66A82F5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14" y="884874"/>
            <a:ext cx="6530177" cy="1889685"/>
          </a:xfrm>
          <a:prstGeom prst="rect">
            <a:avLst/>
          </a:prstGeom>
        </p:spPr>
      </p:pic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EDF5E6D7-E1B1-4F85-AE22-F6C028BE0D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662603"/>
              </p:ext>
            </p:extLst>
          </p:nvPr>
        </p:nvGraphicFramePr>
        <p:xfrm>
          <a:off x="2082800" y="2774559"/>
          <a:ext cx="600075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81" name="Equation" r:id="rId6" imgW="228600" imgH="228600" progId="Equation.DSMT4">
                  <p:embed/>
                </p:oleObj>
              </mc:Choice>
              <mc:Fallback>
                <p:oleObj name="Equation" r:id="rId6" imgW="228600" imgH="2286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EDF5E6D7-E1B1-4F85-AE22-F6C028BE0D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82800" y="2774559"/>
                        <a:ext cx="600075" cy="598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367D9DE1-D2EB-4F72-9712-20FFEA28B7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33229"/>
              </p:ext>
            </p:extLst>
          </p:nvPr>
        </p:nvGraphicFramePr>
        <p:xfrm>
          <a:off x="4482124" y="2759461"/>
          <a:ext cx="1045468" cy="668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82" name="Equation" r:id="rId8" imgW="431640" imgH="241200" progId="Equation.DSMT4">
                  <p:embed/>
                </p:oleObj>
              </mc:Choice>
              <mc:Fallback>
                <p:oleObj name="Equation" r:id="rId8" imgW="4316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82124" y="2759461"/>
                        <a:ext cx="1045468" cy="668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65E4F21-F44F-4777-95A0-61414A4F2F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879585"/>
              </p:ext>
            </p:extLst>
          </p:nvPr>
        </p:nvGraphicFramePr>
        <p:xfrm>
          <a:off x="4414308" y="3329296"/>
          <a:ext cx="5905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83" name="Equation" r:id="rId10" imgW="590511" imgH="590685" progId="Equation.DSMT4">
                  <p:embed/>
                </p:oleObj>
              </mc:Choice>
              <mc:Fallback>
                <p:oleObj name="Equation" r:id="rId10" imgW="590511" imgH="59068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14308" y="3329296"/>
                        <a:ext cx="590550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A2D8C47E-AFDB-4198-9209-3E7C3306F9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866281"/>
              </p:ext>
            </p:extLst>
          </p:nvPr>
        </p:nvGraphicFramePr>
        <p:xfrm>
          <a:off x="7497383" y="4612938"/>
          <a:ext cx="13144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84" name="Equation" r:id="rId12" imgW="1314467" imgH="628785" progId="Equation.DSMT4">
                  <p:embed/>
                </p:oleObj>
              </mc:Choice>
              <mc:Fallback>
                <p:oleObj name="Equation" r:id="rId12" imgW="1314467" imgH="62878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497383" y="4612938"/>
                        <a:ext cx="1314450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5CF28CDC-290A-4055-B0D7-E24F700220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869107"/>
              </p:ext>
            </p:extLst>
          </p:nvPr>
        </p:nvGraphicFramePr>
        <p:xfrm>
          <a:off x="887215" y="4907527"/>
          <a:ext cx="1195585" cy="668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85" name="Equation" r:id="rId14" imgW="431640" imgH="241200" progId="Equation.DSMT4">
                  <p:embed/>
                </p:oleObj>
              </mc:Choice>
              <mc:Fallback>
                <p:oleObj name="Equation" r:id="rId14" imgW="4316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87215" y="4907527"/>
                        <a:ext cx="1195585" cy="668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E24795-F3C7-4FC4-993A-E738B21227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629147"/>
              </p:ext>
            </p:extLst>
          </p:nvPr>
        </p:nvGraphicFramePr>
        <p:xfrm>
          <a:off x="5004858" y="5381539"/>
          <a:ext cx="2056342" cy="919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86" name="Equation" r:id="rId16" imgW="965160" imgH="431640" progId="Equation.DSMT4">
                  <p:embed/>
                </p:oleObj>
              </mc:Choice>
              <mc:Fallback>
                <p:oleObj name="Equation" r:id="rId16" imgW="965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004858" y="5381539"/>
                        <a:ext cx="2056342" cy="919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25635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14609" y="-158443"/>
            <a:ext cx="11794449" cy="1325563"/>
          </a:xfrm>
        </p:spPr>
        <p:txBody>
          <a:bodyPr/>
          <a:lstStyle/>
          <a:p>
            <a:r>
              <a:rPr lang="ru-RU" dirty="0"/>
              <a:t>Частотный критерий Попова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48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795868"/>
            <a:ext cx="11794450" cy="6062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Замечание</a:t>
            </a:r>
            <a:r>
              <a:rPr lang="en-US" dirty="0"/>
              <a:t>: </a:t>
            </a:r>
            <a:r>
              <a:rPr lang="ru-RU" dirty="0"/>
              <a:t>Критерий Попова – </a:t>
            </a:r>
            <a:r>
              <a:rPr lang="ru-RU" b="1" dirty="0"/>
              <a:t>достаточный, но не необходимый</a:t>
            </a:r>
            <a:r>
              <a:rPr lang="ru-RU" dirty="0"/>
              <a:t>, т.е. его невыполнение ещё не означает неустойчивость, а выполнение даёт только часть области абсолютной устойчивости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97224BF-BD39-4322-A5D2-02E59E5D9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06" y="1015472"/>
            <a:ext cx="6947787" cy="375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37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14609" y="-158443"/>
            <a:ext cx="11794449" cy="1325563"/>
          </a:xfrm>
        </p:spPr>
        <p:txBody>
          <a:bodyPr/>
          <a:lstStyle/>
          <a:p>
            <a:r>
              <a:rPr lang="ru-RU" dirty="0"/>
              <a:t>Линеаризация нелинейных систем.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49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795868"/>
            <a:ext cx="11794450" cy="6062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ru-RU" dirty="0"/>
              <a:t>Обычная линеаризация (по Тейлору)</a:t>
            </a:r>
            <a:r>
              <a:rPr lang="en-US" dirty="0"/>
              <a:t>: </a:t>
            </a:r>
            <a:r>
              <a:rPr lang="ru-RU" dirty="0"/>
              <a:t>Раскладываем нелинейность в ряд Тейлора и отбрасываем все слагаемые выше первого порядка.</a:t>
            </a:r>
          </a:p>
          <a:p>
            <a:pPr lvl="1"/>
            <a:r>
              <a:rPr lang="ru-RU" dirty="0"/>
              <a:t>Аналитически точный метод;</a:t>
            </a:r>
          </a:p>
          <a:p>
            <a:pPr lvl="1"/>
            <a:r>
              <a:rPr lang="ru-RU" dirty="0"/>
              <a:t>Но работает только в окрестности точки линеаризации;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Линеаризация обратной связью</a:t>
            </a:r>
            <a:r>
              <a:rPr lang="en-US" dirty="0"/>
              <a:t>: </a:t>
            </a:r>
            <a:r>
              <a:rPr lang="ru-RU" dirty="0"/>
              <a:t>Если нелинейную систему можно привести к виду «аффинная по управлению», то можно задать нелинейный закон управления так, чтобы замкнутая система вела себя как линейная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Гармоническая линеаризация</a:t>
            </a:r>
            <a:r>
              <a:rPr lang="en-US" dirty="0"/>
              <a:t>: </a:t>
            </a:r>
            <a:r>
              <a:rPr lang="ru-RU" dirty="0"/>
              <a:t>Если в системе возникают колебания, то нелинейное звено можно заменить эквивалентным линейным в смысле первой гармоники ряда Фурье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Статистическая линеаризация</a:t>
            </a:r>
            <a:r>
              <a:rPr lang="en-US" dirty="0"/>
              <a:t>: </a:t>
            </a:r>
            <a:r>
              <a:rPr lang="ru-RU" dirty="0"/>
              <a:t>Если в системе присутствует случайный сигнал, то нелинейное звено можно заменить эквивалентным линейным в смысле математического ожидания и дисперсии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429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438" y="365125"/>
            <a:ext cx="10515600" cy="1325563"/>
          </a:xfrm>
        </p:spPr>
        <p:txBody>
          <a:bodyPr/>
          <a:lstStyle/>
          <a:p>
            <a:r>
              <a:rPr lang="ru-RU" dirty="0"/>
              <a:t>Типовые нелинейные звенья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75719"/>
            <a:ext cx="10515600" cy="5345756"/>
          </a:xfrm>
        </p:spPr>
        <p:txBody>
          <a:bodyPr>
            <a:normAutofit/>
          </a:bodyPr>
          <a:lstStyle/>
          <a:p>
            <a:r>
              <a:rPr lang="ru-RU" dirty="0"/>
              <a:t>Идеальное двухпозиционное реле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5</a:t>
            </a:fld>
            <a:endParaRPr lang="ru-RU" dirty="0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ACDBD758-5754-45E9-923B-24488D18B3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460872"/>
              </p:ext>
            </p:extLst>
          </p:nvPr>
        </p:nvGraphicFramePr>
        <p:xfrm>
          <a:off x="3077090" y="1993663"/>
          <a:ext cx="3219450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20" name="Equation" r:id="rId3" imgW="1473120" imgH="711000" progId="Equation.DSMT4">
                  <p:embed/>
                </p:oleObj>
              </mc:Choice>
              <mc:Fallback>
                <p:oleObj name="Equation" r:id="rId3" imgW="1473120" imgH="7110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ACDBD758-5754-45E9-923B-24488D18B3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77090" y="1993663"/>
                        <a:ext cx="3219450" cy="155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E0E66E-A1D2-43E6-8DB3-94D8A9078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93663"/>
            <a:ext cx="1929714" cy="137111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AA893A-E421-4D9B-962A-D8B0D2924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438" y="3982720"/>
            <a:ext cx="5249562" cy="19876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F833FE-8AE9-4418-B0CF-A52F46728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5716" y="1710381"/>
            <a:ext cx="52578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404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14609" y="-158443"/>
            <a:ext cx="11794449" cy="1325563"/>
          </a:xfrm>
        </p:spPr>
        <p:txBody>
          <a:bodyPr/>
          <a:lstStyle/>
          <a:p>
            <a:r>
              <a:rPr lang="ru-RU" dirty="0"/>
              <a:t>Линеаризация обратной связью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50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795868"/>
            <a:ext cx="11794450" cy="60621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Рассмотрим НС аффинную по управлению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endParaRPr lang="en-US" dirty="0"/>
          </a:p>
          <a:p>
            <a:r>
              <a:rPr lang="ru-RU" dirty="0"/>
              <a:t>Применим управление вида</a:t>
            </a:r>
            <a:r>
              <a:rPr lang="en-US" dirty="0"/>
              <a:t>: </a:t>
            </a:r>
            <a:endParaRPr lang="ru-RU" dirty="0"/>
          </a:p>
          <a:p>
            <a:endParaRPr lang="ru-RU" dirty="0"/>
          </a:p>
          <a:p>
            <a:r>
              <a:rPr lang="ru-RU" dirty="0"/>
              <a:t>Получили замкнутую систему вида: </a:t>
            </a:r>
          </a:p>
          <a:p>
            <a:r>
              <a:rPr lang="ru-RU" dirty="0"/>
              <a:t>Т.е. выбором матрицы </a:t>
            </a:r>
            <a:r>
              <a:rPr lang="en-US" dirty="0"/>
              <a:t>K </a:t>
            </a:r>
            <a:r>
              <a:rPr lang="ru-RU" dirty="0"/>
              <a:t>можно задать любое наперед заданное поведение замкнутой системы (назначить собственные числа)</a:t>
            </a:r>
          </a:p>
          <a:p>
            <a:r>
              <a:rPr lang="ru-RU" dirty="0"/>
              <a:t>Объект и закон управления – нелинейные, но замкнутая система ведет себя как линейная</a:t>
            </a:r>
          </a:p>
          <a:p>
            <a:r>
              <a:rPr lang="ru-RU" dirty="0"/>
              <a:t>К такому виду можно привести не все системы</a:t>
            </a:r>
          </a:p>
          <a:p>
            <a:r>
              <a:rPr lang="ru-RU" dirty="0"/>
              <a:t>Система должна быть робастной, т.к. в закон управления невозможно ввести точные значения </a:t>
            </a:r>
            <a:r>
              <a:rPr lang="en-US" dirty="0"/>
              <a:t>g(x) </a:t>
            </a:r>
            <a:r>
              <a:rPr lang="ru-RU" dirty="0"/>
              <a:t>и </a:t>
            </a:r>
            <a:r>
              <a:rPr lang="en-US" dirty="0"/>
              <a:t>f(x)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ECC793D-3581-4B97-9343-8E05D623D5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891189"/>
              </p:ext>
            </p:extLst>
          </p:nvPr>
        </p:nvGraphicFramePr>
        <p:xfrm>
          <a:off x="7228565" y="795868"/>
          <a:ext cx="3697623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57" name="Equation" r:id="rId3" imgW="1346040" imgH="482400" progId="Equation.DSMT4">
                  <p:embed/>
                </p:oleObj>
              </mc:Choice>
              <mc:Fallback>
                <p:oleObj name="Equation" r:id="rId3" imgW="134604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28565" y="795868"/>
                        <a:ext cx="3697623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2B26EF10-F54F-4E75-8B3D-2B2AF34F78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44088"/>
              </p:ext>
            </p:extLst>
          </p:nvPr>
        </p:nvGraphicFramePr>
        <p:xfrm>
          <a:off x="5367965" y="2121431"/>
          <a:ext cx="4903258" cy="992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58" name="Equation" r:id="rId5" imgW="2070000" imgH="419040" progId="Equation.DSMT4">
                  <p:embed/>
                </p:oleObj>
              </mc:Choice>
              <mc:Fallback>
                <p:oleObj name="Equation" r:id="rId5" imgW="20700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67965" y="2121431"/>
                        <a:ext cx="4903258" cy="992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409654A5-BFFC-401B-9741-2CC2E4AD8E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662189"/>
              </p:ext>
            </p:extLst>
          </p:nvPr>
        </p:nvGraphicFramePr>
        <p:xfrm>
          <a:off x="6226739" y="3008595"/>
          <a:ext cx="1403391" cy="54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59" name="Equation" r:id="rId7" imgW="457200" imgH="177480" progId="Equation.DSMT4">
                  <p:embed/>
                </p:oleObj>
              </mc:Choice>
              <mc:Fallback>
                <p:oleObj name="Equation" r:id="rId7" imgW="4572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26739" y="3008595"/>
                        <a:ext cx="1403391" cy="54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6144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3676" y="198235"/>
            <a:ext cx="11794449" cy="1325563"/>
          </a:xfrm>
        </p:spPr>
        <p:txBody>
          <a:bodyPr/>
          <a:lstStyle/>
          <a:p>
            <a:r>
              <a:rPr lang="ru-RU" dirty="0"/>
              <a:t>Линеаризация обратной связью</a:t>
            </a:r>
            <a:r>
              <a:rPr lang="en-US" dirty="0"/>
              <a:t>. </a:t>
            </a:r>
            <a:r>
              <a:rPr lang="ru-RU" dirty="0"/>
              <a:t>Пример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51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795868"/>
            <a:ext cx="11794450" cy="6062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  <a:p>
            <a:r>
              <a:rPr lang="ru-RU" dirty="0"/>
              <a:t>Уравнение динамики промышленного манипулятора имеет вид</a:t>
            </a:r>
            <a:r>
              <a:rPr lang="en-US" dirty="0"/>
              <a:t>:</a:t>
            </a:r>
            <a:r>
              <a:rPr lang="ru-RU" dirty="0"/>
              <a:t> </a:t>
            </a:r>
          </a:p>
          <a:p>
            <a:endParaRPr lang="ru-RU" dirty="0"/>
          </a:p>
          <a:p>
            <a:r>
              <a:rPr lang="ru-RU" dirty="0"/>
              <a:t>Применим управление вида</a:t>
            </a:r>
            <a:r>
              <a:rPr lang="en-US" dirty="0"/>
              <a:t>: </a:t>
            </a:r>
            <a:endParaRPr lang="ru-RU" dirty="0"/>
          </a:p>
          <a:p>
            <a:endParaRPr lang="ru-RU" dirty="0"/>
          </a:p>
          <a:p>
            <a:r>
              <a:rPr lang="ru-RU" dirty="0"/>
              <a:t>Тогда замкнутая система примет вид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ru-RU" dirty="0"/>
              <a:t>Замечание</a:t>
            </a:r>
            <a:r>
              <a:rPr lang="en-US" dirty="0"/>
              <a:t>: </a:t>
            </a:r>
            <a:r>
              <a:rPr lang="ru-RU" dirty="0"/>
              <a:t>В закон управления невозможно использовать точную модель, а только её оценку</a:t>
            </a:r>
            <a:r>
              <a:rPr lang="en-US" dirty="0"/>
              <a:t>: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2B26EF10-F54F-4E75-8B3D-2B2AF34F78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221432"/>
              </p:ext>
            </p:extLst>
          </p:nvPr>
        </p:nvGraphicFramePr>
        <p:xfrm>
          <a:off x="748276" y="1795726"/>
          <a:ext cx="109569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93" name="Equation" r:id="rId3" imgW="4076640" imgH="203040" progId="Equation.DSMT4">
                  <p:embed/>
                </p:oleObj>
              </mc:Choice>
              <mc:Fallback>
                <p:oleObj name="Equation" r:id="rId3" imgW="4076640" imgH="20304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2B26EF10-F54F-4E75-8B3D-2B2AF34F78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8276" y="1795726"/>
                        <a:ext cx="10956925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A90CB4D2-505F-4991-9A7F-8C4E7B59EE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515675"/>
              </p:ext>
            </p:extLst>
          </p:nvPr>
        </p:nvGraphicFramePr>
        <p:xfrm>
          <a:off x="800886" y="2727585"/>
          <a:ext cx="10552914" cy="584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94" name="Equation" r:id="rId5" imgW="3670200" imgH="203040" progId="Equation.DSMT4">
                  <p:embed/>
                </p:oleObj>
              </mc:Choice>
              <mc:Fallback>
                <p:oleObj name="Equation" r:id="rId5" imgW="36702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0886" y="2727585"/>
                        <a:ext cx="10552914" cy="584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502E9637-5EB1-4699-AD88-01CE35EFA4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287441"/>
              </p:ext>
            </p:extLst>
          </p:nvPr>
        </p:nvGraphicFramePr>
        <p:xfrm>
          <a:off x="5402262" y="3764844"/>
          <a:ext cx="1022427" cy="584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95" name="Equation" r:id="rId7" imgW="355320" imgH="203040" progId="Equation.DSMT4">
                  <p:embed/>
                </p:oleObj>
              </mc:Choice>
              <mc:Fallback>
                <p:oleObj name="Equation" r:id="rId7" imgW="355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02262" y="3764844"/>
                        <a:ext cx="1022427" cy="584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577B504A-6648-4F83-B251-E97FA53FD3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18110"/>
              </p:ext>
            </p:extLst>
          </p:nvPr>
        </p:nvGraphicFramePr>
        <p:xfrm>
          <a:off x="3269192" y="5208056"/>
          <a:ext cx="4824941" cy="679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96" name="Equation" r:id="rId9" imgW="1714320" imgH="241200" progId="Equation.DSMT4">
                  <p:embed/>
                </p:oleObj>
              </mc:Choice>
              <mc:Fallback>
                <p:oleObj name="Equation" r:id="rId9" imgW="17143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69192" y="5208056"/>
                        <a:ext cx="4824941" cy="679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5091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3676" y="198235"/>
            <a:ext cx="11794449" cy="1325563"/>
          </a:xfrm>
        </p:spPr>
        <p:txBody>
          <a:bodyPr/>
          <a:lstStyle/>
          <a:p>
            <a:r>
              <a:rPr lang="ru-RU" dirty="0"/>
              <a:t>Метод гармонической линеаризации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52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29514" y="795868"/>
            <a:ext cx="11794450" cy="6062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  <a:p>
            <a:r>
              <a:rPr lang="ru-RU" dirty="0"/>
              <a:t>Идея</a:t>
            </a:r>
            <a:r>
              <a:rPr lang="en-US" dirty="0"/>
              <a:t>:</a:t>
            </a:r>
            <a:r>
              <a:rPr lang="ru-RU" dirty="0"/>
              <a:t> Описание нелинейного звена линейными уравнениями полученными разложением нелинейной функции в ряд Фурье и пренебрежением вторыми и последующими гармониками</a:t>
            </a:r>
          </a:p>
          <a:p>
            <a:r>
              <a:rPr lang="ru-RU" dirty="0"/>
              <a:t>Ряд Фурье – представление произвольной периодической функции времени </a:t>
            </a:r>
            <a:r>
              <a:rPr lang="en-US" dirty="0"/>
              <a:t>f(t)</a:t>
            </a:r>
            <a:r>
              <a:rPr lang="ru-RU" dirty="0"/>
              <a:t> с периодом </a:t>
            </a:r>
            <a:r>
              <a:rPr lang="en-US" dirty="0"/>
              <a:t>T </a:t>
            </a:r>
            <a:r>
              <a:rPr lang="ru-RU" dirty="0"/>
              <a:t>в виде ряда</a:t>
            </a:r>
            <a:r>
              <a:rPr lang="en-US" dirty="0"/>
              <a:t>: </a:t>
            </a:r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A90CB4D2-505F-4991-9A7F-8C4E7B59EE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739393"/>
              </p:ext>
            </p:extLst>
          </p:nvPr>
        </p:nvGraphicFramePr>
        <p:xfrm>
          <a:off x="2155825" y="3555249"/>
          <a:ext cx="7034605" cy="2976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85" name="Equation" r:id="rId3" imgW="3301920" imgH="1396800" progId="Equation.DSMT4">
                  <p:embed/>
                </p:oleObj>
              </mc:Choice>
              <mc:Fallback>
                <p:oleObj name="Equation" r:id="rId3" imgW="3301920" imgH="13968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A90CB4D2-505F-4991-9A7F-8C4E7B59EE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55825" y="3555249"/>
                        <a:ext cx="7034605" cy="29761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929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3676" y="198235"/>
            <a:ext cx="11794449" cy="1325563"/>
          </a:xfrm>
        </p:spPr>
        <p:txBody>
          <a:bodyPr/>
          <a:lstStyle/>
          <a:p>
            <a:r>
              <a:rPr lang="ru-RU" dirty="0"/>
              <a:t>Метод гармонической линеаризации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53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343343" y="861016"/>
            <a:ext cx="11794450" cy="6062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  <a:p>
            <a:r>
              <a:rPr lang="ru-RU" dirty="0"/>
              <a:t>Рассмотрим систему в которой </a:t>
            </a:r>
          </a:p>
          <a:p>
            <a:pPr marL="0" indent="0">
              <a:buNone/>
            </a:pPr>
            <a:r>
              <a:rPr lang="ru-RU" dirty="0"/>
              <a:t>Возникли автоколебания периодом Т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Обычно линейные объекты обладают свойством фильтра низких частот, т.е.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ru-RU" dirty="0"/>
              <a:t>Это называется </a:t>
            </a:r>
            <a:r>
              <a:rPr lang="ru-RU" b="1" dirty="0"/>
              <a:t>гипотезой фильтра.</a:t>
            </a:r>
          </a:p>
          <a:p>
            <a:r>
              <a:rPr lang="ru-RU" dirty="0"/>
              <a:t>Если гипотеза выполняется, то на выходе ЛЧ сигнал будет близок к синусоиде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ru-RU" dirty="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A90CB4D2-505F-4991-9A7F-8C4E7B59EE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130810"/>
              </p:ext>
            </p:extLst>
          </p:nvPr>
        </p:nvGraphicFramePr>
        <p:xfrm>
          <a:off x="457421" y="2454275"/>
          <a:ext cx="6688137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59" name="Equation" r:id="rId3" imgW="3136680" imgH="457200" progId="Equation.DSMT4">
                  <p:embed/>
                </p:oleObj>
              </mc:Choice>
              <mc:Fallback>
                <p:oleObj name="Equation" r:id="rId3" imgW="3136680" imgH="45720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A90CB4D2-505F-4991-9A7F-8C4E7B59EE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421" y="2454275"/>
                        <a:ext cx="6688137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F9B204-AC6B-480B-BA99-A6244F62F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243" y="1101151"/>
            <a:ext cx="5543550" cy="1438275"/>
          </a:xfrm>
          <a:prstGeom prst="rect">
            <a:avLst/>
          </a:prstGeom>
        </p:spPr>
      </p:pic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442D6DA-A2E5-4C04-84C3-3D96CBBA92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126665"/>
              </p:ext>
            </p:extLst>
          </p:nvPr>
        </p:nvGraphicFramePr>
        <p:xfrm>
          <a:off x="2547712" y="3816574"/>
          <a:ext cx="5355318" cy="813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60" name="Equation" r:id="rId6" imgW="2590560" imgH="393480" progId="Equation.DSMT4">
                  <p:embed/>
                </p:oleObj>
              </mc:Choice>
              <mc:Fallback>
                <p:oleObj name="Equation" r:id="rId6" imgW="2590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47712" y="3816574"/>
                        <a:ext cx="5355318" cy="8137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C0CA83F8-54BB-4E31-9562-76B642DA9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743109"/>
              </p:ext>
            </p:extLst>
          </p:nvPr>
        </p:nvGraphicFramePr>
        <p:xfrm>
          <a:off x="3071131" y="5746628"/>
          <a:ext cx="2447926" cy="50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61" name="Equation" r:id="rId8" imgW="1117440" imgH="228600" progId="Equation.DSMT4">
                  <p:embed/>
                </p:oleObj>
              </mc:Choice>
              <mc:Fallback>
                <p:oleObj name="Equation" r:id="rId8" imgW="1117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71131" y="5746628"/>
                        <a:ext cx="2447926" cy="50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2006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3676" y="198235"/>
            <a:ext cx="11794449" cy="1325563"/>
          </a:xfrm>
        </p:spPr>
        <p:txBody>
          <a:bodyPr/>
          <a:lstStyle/>
          <a:p>
            <a:r>
              <a:rPr lang="ru-RU" dirty="0"/>
              <a:t>Метод гармонической линеаризации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54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163286" y="1224642"/>
            <a:ext cx="11974507" cy="5698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Если			,</a:t>
            </a:r>
          </a:p>
          <a:p>
            <a:pPr marL="0" indent="0">
              <a:buNone/>
            </a:pPr>
            <a:r>
              <a:rPr lang="ru-RU" dirty="0"/>
              <a:t>То высшими гармониками на входе ЛЧ</a:t>
            </a:r>
          </a:p>
          <a:p>
            <a:pPr marL="0" indent="0">
              <a:buNone/>
            </a:pPr>
            <a:r>
              <a:rPr lang="ru-RU" dirty="0"/>
              <a:t>можно пренебречь</a:t>
            </a:r>
            <a:r>
              <a:rPr lang="en-US" dirty="0"/>
              <a:t>: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Заметим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Тогда</a:t>
            </a:r>
            <a:r>
              <a:rPr lang="en-US" dirty="0"/>
              <a:t>: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F9B204-AC6B-480B-BA99-A6244F62F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243" y="1101151"/>
            <a:ext cx="5543550" cy="1438275"/>
          </a:xfrm>
          <a:prstGeom prst="rect">
            <a:avLst/>
          </a:prstGeom>
        </p:spPr>
      </p:pic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C0CA83F8-54BB-4E31-9562-76B642DA96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660830"/>
              </p:ext>
            </p:extLst>
          </p:nvPr>
        </p:nvGraphicFramePr>
        <p:xfrm>
          <a:off x="1373676" y="1224642"/>
          <a:ext cx="2447926" cy="50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78" name="Equation" r:id="rId4" imgW="1117440" imgH="228600" progId="Equation.DSMT4">
                  <p:embed/>
                </p:oleObj>
              </mc:Choice>
              <mc:Fallback>
                <p:oleObj name="Equation" r:id="rId4" imgW="1117440" imgH="2286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C0CA83F8-54BB-4E31-9562-76B642DA96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3676" y="1224642"/>
                        <a:ext cx="2447926" cy="50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58BF032-CD04-449F-A616-3CA2752D68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320844"/>
              </p:ext>
            </p:extLst>
          </p:nvPr>
        </p:nvGraphicFramePr>
        <p:xfrm>
          <a:off x="193675" y="2636838"/>
          <a:ext cx="10866438" cy="185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79" name="Equation" r:id="rId6" imgW="5626080" imgH="965160" progId="Equation.DSMT4">
                  <p:embed/>
                </p:oleObj>
              </mc:Choice>
              <mc:Fallback>
                <p:oleObj name="Equation" r:id="rId6" imgW="562608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3675" y="2636838"/>
                        <a:ext cx="10866438" cy="1858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2E51FEEF-EDBF-4747-B578-829A597DD4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010012"/>
              </p:ext>
            </p:extLst>
          </p:nvPr>
        </p:nvGraphicFramePr>
        <p:xfrm>
          <a:off x="2286681" y="4254989"/>
          <a:ext cx="4427987" cy="1619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80" name="Equation" r:id="rId8" imgW="2222280" imgH="812520" progId="Equation.DSMT4">
                  <p:embed/>
                </p:oleObj>
              </mc:Choice>
              <mc:Fallback>
                <p:oleObj name="Equation" r:id="rId8" imgW="222228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86681" y="4254989"/>
                        <a:ext cx="4427987" cy="1619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53324478-94D5-4439-A557-10584A90D4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263862"/>
              </p:ext>
            </p:extLst>
          </p:nvPr>
        </p:nvGraphicFramePr>
        <p:xfrm>
          <a:off x="1697493" y="5907024"/>
          <a:ext cx="7559675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81" name="Equation" r:id="rId10" imgW="3454200" imgH="431640" progId="Equation.DSMT4">
                  <p:embed/>
                </p:oleObj>
              </mc:Choice>
              <mc:Fallback>
                <p:oleObj name="Equation" r:id="rId10" imgW="34542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97493" y="5907024"/>
                        <a:ext cx="7559675" cy="944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85427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3676" y="198235"/>
            <a:ext cx="11794449" cy="1325563"/>
          </a:xfrm>
        </p:spPr>
        <p:txBody>
          <a:bodyPr/>
          <a:lstStyle/>
          <a:p>
            <a:r>
              <a:rPr lang="ru-RU" dirty="0"/>
              <a:t>Метод гармонической линеаризации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55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163286" y="1224642"/>
            <a:ext cx="11974507" cy="56985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Обозначим</a:t>
            </a:r>
            <a:r>
              <a:rPr lang="en-US" dirty="0"/>
              <a:t>: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Заметим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Определяются нелинейной функцией, амплитудой и постоянной составляющей ошибки</a:t>
            </a:r>
          </a:p>
          <a:p>
            <a:pPr marL="0" indent="0">
              <a:buNone/>
            </a:pPr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F9B204-AC6B-480B-BA99-A6244F62F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343" y="1071573"/>
            <a:ext cx="5543550" cy="1438275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53324478-94D5-4439-A557-10584A90D4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626166"/>
              </p:ext>
            </p:extLst>
          </p:nvPr>
        </p:nvGraphicFramePr>
        <p:xfrm>
          <a:off x="465606" y="1515401"/>
          <a:ext cx="6653651" cy="1741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0" name="Equation" r:id="rId4" imgW="3200400" imgH="838080" progId="Equation.DSMT4">
                  <p:embed/>
                </p:oleObj>
              </mc:Choice>
              <mc:Fallback>
                <p:oleObj name="Equation" r:id="rId4" imgW="3200400" imgH="83808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53324478-94D5-4439-A557-10584A90D4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606" y="1515401"/>
                        <a:ext cx="6653651" cy="1741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DE9AC1C0-181F-4797-BA80-E437479427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083218"/>
              </p:ext>
            </p:extLst>
          </p:nvPr>
        </p:nvGraphicFramePr>
        <p:xfrm>
          <a:off x="502466" y="3242459"/>
          <a:ext cx="11518900" cy="221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1" name="Equation" r:id="rId6" imgW="5956200" imgH="1143000" progId="Equation.DSMT4">
                  <p:embed/>
                </p:oleObj>
              </mc:Choice>
              <mc:Fallback>
                <p:oleObj name="Equation" r:id="rId6" imgW="595620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2466" y="3242459"/>
                        <a:ext cx="11518900" cy="2211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4F8B87A4-383B-48FD-9B7C-C93F5261CA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226211"/>
              </p:ext>
            </p:extLst>
          </p:nvPr>
        </p:nvGraphicFramePr>
        <p:xfrm>
          <a:off x="798507" y="5413806"/>
          <a:ext cx="10207945" cy="491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2" name="Equation" r:id="rId8" imgW="4749480" imgH="228600" progId="Equation.DSMT4">
                  <p:embed/>
                </p:oleObj>
              </mc:Choice>
              <mc:Fallback>
                <p:oleObj name="Equation" r:id="rId8" imgW="4749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8507" y="5413806"/>
                        <a:ext cx="10207945" cy="491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57056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13375" y="-225499"/>
            <a:ext cx="11794449" cy="1325563"/>
          </a:xfrm>
        </p:spPr>
        <p:txBody>
          <a:bodyPr/>
          <a:lstStyle/>
          <a:p>
            <a:r>
              <a:rPr lang="ru-RU" dirty="0"/>
              <a:t>Метод гармонической линеаризации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56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163286" y="1224642"/>
            <a:ext cx="11974507" cy="5698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  <a:p>
            <a:endParaRPr lang="ru-RU" dirty="0"/>
          </a:p>
          <a:p>
            <a:r>
              <a:rPr lang="ru-RU" dirty="0"/>
              <a:t> 		- постоянная составляющая выхода нелинейного звена</a:t>
            </a:r>
          </a:p>
          <a:p>
            <a:r>
              <a:rPr lang="ru-RU" dirty="0"/>
              <a:t> 			- коэффициенты передачи гармонической составляющей ошибки</a:t>
            </a:r>
          </a:p>
          <a:p>
            <a:r>
              <a:rPr lang="ru-RU" dirty="0"/>
              <a:t>Если			, то  </a:t>
            </a:r>
          </a:p>
          <a:p>
            <a:endParaRPr lang="ru-RU" dirty="0"/>
          </a:p>
          <a:p>
            <a:r>
              <a:rPr lang="ru-RU" dirty="0"/>
              <a:t> 				- передаточный оператор линеаризованного нелинейного звена</a:t>
            </a:r>
            <a:endParaRPr lang="en-US" dirty="0"/>
          </a:p>
          <a:p>
            <a:r>
              <a:rPr lang="ru-RU" dirty="0"/>
              <a:t> 					-АФЧФ линеаризованного нелинейного звена (не зависит от частоты:)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F9B204-AC6B-480B-BA99-A6244F62F4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4243" y="735713"/>
            <a:ext cx="5543550" cy="1438275"/>
          </a:xfrm>
          <a:prstGeom prst="rect">
            <a:avLst/>
          </a:prstGeom>
        </p:spPr>
      </p:pic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4F8B87A4-383B-48FD-9B7C-C93F5261CA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443821"/>
              </p:ext>
            </p:extLst>
          </p:nvPr>
        </p:nvGraphicFramePr>
        <p:xfrm>
          <a:off x="563110" y="2247299"/>
          <a:ext cx="240188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19" name="Equation" r:id="rId4" imgW="1117440" imgH="457200" progId="Equation.DSMT4">
                  <p:embed/>
                </p:oleObj>
              </mc:Choice>
              <mc:Fallback>
                <p:oleObj name="Equation" r:id="rId4" imgW="1117440" imgH="45720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4F8B87A4-383B-48FD-9B7C-C93F5261CA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110" y="2247299"/>
                        <a:ext cx="2401887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A60064E6-2644-493B-B907-0D87D31A97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496398"/>
              </p:ext>
            </p:extLst>
          </p:nvPr>
        </p:nvGraphicFramePr>
        <p:xfrm>
          <a:off x="352652" y="1302583"/>
          <a:ext cx="6627812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20" name="Equation" r:id="rId6" imgW="3301920" imgH="431640" progId="Equation.DSMT4">
                  <p:embed/>
                </p:oleObj>
              </mc:Choice>
              <mc:Fallback>
                <p:oleObj name="Equation" r:id="rId6" imgW="33019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2652" y="1302583"/>
                        <a:ext cx="6627812" cy="86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A36FDEFC-27D1-4ED1-BA0F-82AB1010FA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467867"/>
              </p:ext>
            </p:extLst>
          </p:nvPr>
        </p:nvGraphicFramePr>
        <p:xfrm>
          <a:off x="1515043" y="3635532"/>
          <a:ext cx="1841499" cy="466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21" name="Equation" r:id="rId8" imgW="901440" imgH="228600" progId="Equation.DSMT4">
                  <p:embed/>
                </p:oleObj>
              </mc:Choice>
              <mc:Fallback>
                <p:oleObj name="Equation" r:id="rId8" imgW="901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15043" y="3635532"/>
                        <a:ext cx="1841499" cy="466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1DA431DB-AA85-4AFF-B544-77B426AF60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656387"/>
              </p:ext>
            </p:extLst>
          </p:nvPr>
        </p:nvGraphicFramePr>
        <p:xfrm>
          <a:off x="4651149" y="3441923"/>
          <a:ext cx="35909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22" name="Equation" r:id="rId10" imgW="1815840" imgH="431640" progId="Equation.DSMT4">
                  <p:embed/>
                </p:oleObj>
              </mc:Choice>
              <mc:Fallback>
                <p:oleObj name="Equation" r:id="rId10" imgW="18158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51149" y="3441923"/>
                        <a:ext cx="359092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4EAB6389-7C23-4053-9D09-6EFF91AE8C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585789"/>
              </p:ext>
            </p:extLst>
          </p:nvPr>
        </p:nvGraphicFramePr>
        <p:xfrm>
          <a:off x="741703" y="4506374"/>
          <a:ext cx="3032383" cy="7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23" name="Equation" r:id="rId12" imgW="1663560" imgH="393480" progId="Equation.DSMT4">
                  <p:embed/>
                </p:oleObj>
              </mc:Choice>
              <mc:Fallback>
                <p:oleObj name="Equation" r:id="rId12" imgW="1663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41703" y="4506374"/>
                        <a:ext cx="3032383" cy="717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7D7CB0F8-949C-4735-B4ED-D1B68D5D7C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624455"/>
              </p:ext>
            </p:extLst>
          </p:nvPr>
        </p:nvGraphicFramePr>
        <p:xfrm>
          <a:off x="444783" y="5586260"/>
          <a:ext cx="4373448" cy="504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24" name="Equation" r:id="rId14" imgW="2425680" imgH="279360" progId="Equation.DSMT4">
                  <p:embed/>
                </p:oleObj>
              </mc:Choice>
              <mc:Fallback>
                <p:oleObj name="Equation" r:id="rId14" imgW="24256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4783" y="5586260"/>
                        <a:ext cx="4373448" cy="5042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78101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13375" y="-225499"/>
            <a:ext cx="11794449" cy="1325563"/>
          </a:xfrm>
        </p:spPr>
        <p:txBody>
          <a:bodyPr/>
          <a:lstStyle/>
          <a:p>
            <a:r>
              <a:rPr lang="ru-RU" dirty="0"/>
              <a:t>Метод гармонической линеаризации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57</a:t>
            </a:fld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B871FF0-06D6-49F3-9299-3672D380C3C9}"/>
              </a:ext>
            </a:extLst>
          </p:cNvPr>
          <p:cNvSpPr txBox="1">
            <a:spLocks/>
          </p:cNvSpPr>
          <p:nvPr/>
        </p:nvSpPr>
        <p:spPr>
          <a:xfrm>
            <a:off x="163286" y="1224642"/>
            <a:ext cx="11974507" cy="5698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  <a:p>
            <a:endParaRPr lang="ru-RU" dirty="0"/>
          </a:p>
          <a:p>
            <a:r>
              <a:rPr lang="ru-RU" dirty="0"/>
              <a:t>Если			, то  </a:t>
            </a:r>
          </a:p>
          <a:p>
            <a:r>
              <a:rPr lang="ru-RU" dirty="0"/>
              <a:t> Эквивалентная линеаризованная блок-схема системы 	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Т. К. 					, то		- вещественный коэффициент гармонической линеаризации,		- мнимый коэффициент гармонической линеаризации</a:t>
            </a:r>
            <a:endParaRPr lang="en-US" dirty="0"/>
          </a:p>
          <a:p>
            <a:pPr marL="457200" lvl="1" indent="0">
              <a:buNone/>
            </a:pPr>
            <a:endParaRPr lang="ru-RU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pPr marL="0" indent="0">
              <a:buNone/>
            </a:pPr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F9B204-AC6B-480B-BA99-A6244F62F4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7049" y="752665"/>
            <a:ext cx="5543550" cy="1438275"/>
          </a:xfrm>
          <a:prstGeom prst="rect">
            <a:avLst/>
          </a:prstGeom>
        </p:spPr>
      </p:pic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A36FDEFC-27D1-4ED1-BA0F-82AB1010FA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412390"/>
              </p:ext>
            </p:extLst>
          </p:nvPr>
        </p:nvGraphicFramePr>
        <p:xfrm>
          <a:off x="1459823" y="2272761"/>
          <a:ext cx="1841499" cy="466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6" name="Equation" r:id="rId4" imgW="901440" imgH="228600" progId="Equation.DSMT4">
                  <p:embed/>
                </p:oleObj>
              </mc:Choice>
              <mc:Fallback>
                <p:oleObj name="Equation" r:id="rId4" imgW="901440" imgH="22860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A36FDEFC-27D1-4ED1-BA0F-82AB1010FA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9823" y="2272761"/>
                        <a:ext cx="1841499" cy="466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1DA431DB-AA85-4AFF-B544-77B426AF60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734094"/>
              </p:ext>
            </p:extLst>
          </p:nvPr>
        </p:nvGraphicFramePr>
        <p:xfrm>
          <a:off x="4754336" y="2087808"/>
          <a:ext cx="35909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7" name="Equation" r:id="rId6" imgW="1815840" imgH="431640" progId="Equation.DSMT4">
                  <p:embed/>
                </p:oleObj>
              </mc:Choice>
              <mc:Fallback>
                <p:oleObj name="Equation" r:id="rId6" imgW="1815840" imgH="43164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1DA431DB-AA85-4AFF-B544-77B426AF60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4336" y="2087808"/>
                        <a:ext cx="3590925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70BB10D-1AC6-484E-AC48-6CFB3E4AE1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9285" y="3256368"/>
            <a:ext cx="6648450" cy="1724025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54B9927E-D17D-4520-837D-3A72D108E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417769"/>
              </p:ext>
            </p:extLst>
          </p:nvPr>
        </p:nvGraphicFramePr>
        <p:xfrm>
          <a:off x="1204232" y="5294878"/>
          <a:ext cx="43624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8" name="Equation" r:id="rId9" imgW="4362377" imgH="495300" progId="Equation.DSMT4">
                  <p:embed/>
                </p:oleObj>
              </mc:Choice>
              <mc:Fallback>
                <p:oleObj name="Equation" r:id="rId9" imgW="4362377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04232" y="5294878"/>
                        <a:ext cx="436245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E995F13-BACC-4AB9-A795-B531979298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564752"/>
              </p:ext>
            </p:extLst>
          </p:nvPr>
        </p:nvGraphicFramePr>
        <p:xfrm>
          <a:off x="6625320" y="5368961"/>
          <a:ext cx="585788" cy="347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9" name="Equation" r:id="rId11" imgW="342720" imgH="203040" progId="Equation.DSMT4">
                  <p:embed/>
                </p:oleObj>
              </mc:Choice>
              <mc:Fallback>
                <p:oleObj name="Equation" r:id="rId11" imgW="342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25320" y="5368961"/>
                        <a:ext cx="585788" cy="3471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87B22F95-23C7-41A9-B807-9AF0AC439D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501943"/>
              </p:ext>
            </p:extLst>
          </p:nvPr>
        </p:nvGraphicFramePr>
        <p:xfrm>
          <a:off x="7561827" y="5756336"/>
          <a:ext cx="651444" cy="390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20" name="Equation" r:id="rId13" imgW="380880" imgH="228600" progId="Equation.DSMT4">
                  <p:embed/>
                </p:oleObj>
              </mc:Choice>
              <mc:Fallback>
                <p:oleObj name="Equation" r:id="rId13" imgW="380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561827" y="5756336"/>
                        <a:ext cx="651444" cy="390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11058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Литература: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203898" y="1666875"/>
            <a:ext cx="11488928" cy="5686281"/>
          </a:xfrm>
        </p:spPr>
        <p:txBody>
          <a:bodyPr>
            <a:normAutofit/>
          </a:bodyPr>
          <a:lstStyle/>
          <a:p>
            <a:pPr lvl="0"/>
            <a:r>
              <a:rPr lang="ru-RU" dirty="0"/>
              <a:t>Юревич Е.И. ТАУ.</a:t>
            </a:r>
          </a:p>
          <a:p>
            <a:pPr lvl="0"/>
            <a:r>
              <a:rPr lang="ru-RU" dirty="0"/>
              <a:t>Ким Д.П. ТАУ 1 и 2 тома</a:t>
            </a:r>
          </a:p>
          <a:p>
            <a:pPr lvl="0"/>
            <a:r>
              <a:rPr lang="ru-RU" dirty="0"/>
              <a:t>Мирошник И.В. ТАУ. 1 и 2 тома</a:t>
            </a:r>
          </a:p>
          <a:p>
            <a:pPr lvl="0"/>
            <a:r>
              <a:rPr lang="ru-RU" dirty="0"/>
              <a:t>Первозванский А. А. Курс ТАУ</a:t>
            </a:r>
          </a:p>
          <a:p>
            <a:pPr lvl="0"/>
            <a:endParaRPr lang="ru-RU" dirty="0"/>
          </a:p>
          <a:p>
            <a:pPr lvl="0"/>
            <a:r>
              <a:rPr lang="ru-RU" dirty="0"/>
              <a:t>Автор презентации: 	Чупров Сергей Геннадьевич</a:t>
            </a:r>
          </a:p>
          <a:p>
            <a:pPr marL="0" lvl="0" indent="0">
              <a:buNone/>
            </a:pPr>
            <a:r>
              <a:rPr lang="ru-RU" dirty="0"/>
              <a:t>				</a:t>
            </a:r>
            <a:r>
              <a:rPr lang="en-US" dirty="0">
                <a:hlinkClick r:id="rId2"/>
              </a:rPr>
              <a:t>chuprov_sg@spbstu.ru</a:t>
            </a:r>
            <a:endParaRPr lang="ru-RU" dirty="0"/>
          </a:p>
          <a:p>
            <a:pPr marL="0" lvl="0" indent="0">
              <a:buNone/>
            </a:pPr>
            <a:endParaRPr lang="ru-RU" dirty="0"/>
          </a:p>
          <a:p>
            <a:pPr marL="0" lvl="0" indent="0" algn="ctr">
              <a:buNone/>
            </a:pPr>
            <a:r>
              <a:rPr lang="ru-RU" dirty="0"/>
              <a:t>Политех. 2019г.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b="1" smtClean="0">
                <a:solidFill>
                  <a:schemeClr val="tx1"/>
                </a:solidFill>
              </a:rPr>
              <a:t>58</a:t>
            </a:fld>
            <a:endParaRPr lang="ru-R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689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438" y="365125"/>
            <a:ext cx="10515600" cy="1325563"/>
          </a:xfrm>
        </p:spPr>
        <p:txBody>
          <a:bodyPr/>
          <a:lstStyle/>
          <a:p>
            <a:r>
              <a:rPr lang="ru-RU" dirty="0"/>
              <a:t>Типовые нелинейные звенья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75719"/>
            <a:ext cx="10515600" cy="5345756"/>
          </a:xfrm>
        </p:spPr>
        <p:txBody>
          <a:bodyPr>
            <a:normAutofit/>
          </a:bodyPr>
          <a:lstStyle/>
          <a:p>
            <a:r>
              <a:rPr lang="ru-RU" dirty="0"/>
              <a:t>Звено насыщения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6</a:t>
            </a:fld>
            <a:endParaRPr lang="ru-RU" dirty="0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ACDBD758-5754-45E9-923B-24488D18B3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169975"/>
              </p:ext>
            </p:extLst>
          </p:nvPr>
        </p:nvGraphicFramePr>
        <p:xfrm>
          <a:off x="3903663" y="1868488"/>
          <a:ext cx="2192337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41" name="Equation" r:id="rId3" imgW="1002960" imgH="761760" progId="Equation.DSMT4">
                  <p:embed/>
                </p:oleObj>
              </mc:Choice>
              <mc:Fallback>
                <p:oleObj name="Equation" r:id="rId3" imgW="1002960" imgH="7617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ACDBD758-5754-45E9-923B-24488D18B3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03663" y="1868488"/>
                        <a:ext cx="2192337" cy="166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14A339-CC9E-4155-B141-DCA2AC4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38" y="1867844"/>
            <a:ext cx="2498170" cy="17334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E479B9-9EF1-44A6-A56B-ECE772036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002" y="1753417"/>
            <a:ext cx="5546853" cy="38918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98F92DA-3247-402B-A78C-B1941878F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45" y="4004441"/>
            <a:ext cx="5942293" cy="213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8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438" y="365125"/>
            <a:ext cx="10515600" cy="1325563"/>
          </a:xfrm>
        </p:spPr>
        <p:txBody>
          <a:bodyPr/>
          <a:lstStyle/>
          <a:p>
            <a:r>
              <a:rPr lang="ru-RU" dirty="0"/>
              <a:t>Типовые нелинейные звенья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75719"/>
            <a:ext cx="10515600" cy="5345756"/>
          </a:xfrm>
        </p:spPr>
        <p:txBody>
          <a:bodyPr>
            <a:normAutofit/>
          </a:bodyPr>
          <a:lstStyle/>
          <a:p>
            <a:r>
              <a:rPr lang="ru-RU" dirty="0"/>
              <a:t>Зона не чувствительности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7</a:t>
            </a:fld>
            <a:endParaRPr lang="ru-RU" dirty="0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ACDBD758-5754-45E9-923B-24488D18B3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891220"/>
              </p:ext>
            </p:extLst>
          </p:nvPr>
        </p:nvGraphicFramePr>
        <p:xfrm>
          <a:off x="3489172" y="1934393"/>
          <a:ext cx="2801937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64" name="Equation" r:id="rId3" imgW="1282680" imgH="761760" progId="Equation.DSMT4">
                  <p:embed/>
                </p:oleObj>
              </mc:Choice>
              <mc:Fallback>
                <p:oleObj name="Equation" r:id="rId3" imgW="1282680" imgH="7617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ACDBD758-5754-45E9-923B-24488D18B3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9172" y="1934393"/>
                        <a:ext cx="2801937" cy="166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3DC85B-B98E-4722-A2A2-9B88DD00B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11" y="1753417"/>
            <a:ext cx="2650972" cy="19494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F64B60-F26E-4219-9C9D-310DC3A9A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678" y="3946536"/>
            <a:ext cx="6006414" cy="18138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018D52-A2D0-447E-B564-98A5F9B13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1181" y="1772023"/>
            <a:ext cx="5455769" cy="38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79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438" y="365125"/>
            <a:ext cx="10515600" cy="1325563"/>
          </a:xfrm>
        </p:spPr>
        <p:txBody>
          <a:bodyPr/>
          <a:lstStyle/>
          <a:p>
            <a:r>
              <a:rPr lang="ru-RU" dirty="0"/>
              <a:t>Типовые нелинейные звенья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75719"/>
            <a:ext cx="10515600" cy="5345756"/>
          </a:xfrm>
        </p:spPr>
        <p:txBody>
          <a:bodyPr>
            <a:normAutofit/>
          </a:bodyPr>
          <a:lstStyle/>
          <a:p>
            <a:r>
              <a:rPr lang="ru-RU" dirty="0"/>
              <a:t>Зона не чувствительности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8</a:t>
            </a:fld>
            <a:endParaRPr lang="ru-RU" dirty="0"/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ACDBD758-5754-45E9-923B-24488D18B3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89172" y="1934393"/>
          <a:ext cx="2801937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89" name="Equation" r:id="rId3" imgW="1282680" imgH="761760" progId="Equation.DSMT4">
                  <p:embed/>
                </p:oleObj>
              </mc:Choice>
              <mc:Fallback>
                <p:oleObj name="Equation" r:id="rId3" imgW="1282680" imgH="7617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ACDBD758-5754-45E9-923B-24488D18B3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9172" y="1934393"/>
                        <a:ext cx="2801937" cy="166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3DC85B-B98E-4722-A2A2-9B88DD00B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11" y="1753417"/>
            <a:ext cx="2650972" cy="19494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F64B60-F26E-4219-9C9D-310DC3A9A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678" y="3946536"/>
            <a:ext cx="6006414" cy="18138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018D52-A2D0-447E-B564-98A5F9B13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1181" y="1772023"/>
            <a:ext cx="5455769" cy="38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0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6438" y="365125"/>
            <a:ext cx="10515600" cy="1325563"/>
          </a:xfrm>
        </p:spPr>
        <p:txBody>
          <a:bodyPr/>
          <a:lstStyle/>
          <a:p>
            <a:r>
              <a:rPr lang="ru-RU" dirty="0"/>
              <a:t>Типовые нелинейные звенья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75719"/>
            <a:ext cx="10515600" cy="5345756"/>
          </a:xfrm>
        </p:spPr>
        <p:txBody>
          <a:bodyPr>
            <a:normAutofit/>
          </a:bodyPr>
          <a:lstStyle/>
          <a:p>
            <a:r>
              <a:rPr lang="ru-RU" dirty="0"/>
              <a:t>Люфт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Сложные зависимости можно получить комбинацией простых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1C6EB-1689-4910-A123-A275403D4498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61294D-FD23-4671-AB35-FED8C7175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604" y="136525"/>
            <a:ext cx="2431192" cy="180739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224C5E-32C8-4C58-B57F-287AD6EEC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7546"/>
            <a:ext cx="6550891" cy="417664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6CB6BE-0D72-4D3B-94D6-9E4A2FB83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331" y="2098203"/>
            <a:ext cx="52768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696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31997</TotalTime>
  <Words>2386</Words>
  <Application>Microsoft Office PowerPoint</Application>
  <PresentationFormat>Широкоэкранный</PresentationFormat>
  <Paragraphs>450</Paragraphs>
  <Slides>58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Тема Office</vt:lpstr>
      <vt:lpstr>Equation</vt:lpstr>
      <vt:lpstr>Нелинейные САУ</vt:lpstr>
      <vt:lpstr>Введение</vt:lpstr>
      <vt:lpstr>Содержание</vt:lpstr>
      <vt:lpstr>Введение. Типовые нелинейные звенья</vt:lpstr>
      <vt:lpstr>Типовые нелинейные звенья</vt:lpstr>
      <vt:lpstr>Типовые нелинейные звенья</vt:lpstr>
      <vt:lpstr>Типовые нелинейные звенья</vt:lpstr>
      <vt:lpstr>Типовые нелинейные звенья</vt:lpstr>
      <vt:lpstr>Типовые нелинейные звенья</vt:lpstr>
      <vt:lpstr>Типовые нелинейные звенья</vt:lpstr>
      <vt:lpstr>Введение. Особенности НС (в отличии от ЛС)</vt:lpstr>
      <vt:lpstr>Основные динамические модели НС</vt:lpstr>
      <vt:lpstr>Основные динамические модели НС</vt:lpstr>
      <vt:lpstr>Фазовые пространства и фазовые портреты</vt:lpstr>
      <vt:lpstr>Фазовые пространства и фазовые портреты</vt:lpstr>
      <vt:lpstr>Фазовые пространства и фазовые портреты</vt:lpstr>
      <vt:lpstr>Обычная линеаризация в особой точке</vt:lpstr>
      <vt:lpstr>Фазовые пространства и фазовые портреты</vt:lpstr>
      <vt:lpstr>Особые точки</vt:lpstr>
      <vt:lpstr>Особые точки</vt:lpstr>
      <vt:lpstr>Особые точки</vt:lpstr>
      <vt:lpstr>Особые точки</vt:lpstr>
      <vt:lpstr>Особые точки</vt:lpstr>
      <vt:lpstr>Особые точки</vt:lpstr>
      <vt:lpstr>Особые траектории</vt:lpstr>
      <vt:lpstr>Автоколебания, аттракторы и бифуркации</vt:lpstr>
      <vt:lpstr>Автоколебания, аттракторы и бифуркации</vt:lpstr>
      <vt:lpstr>Автоколебания, аттракторы и бифуркации</vt:lpstr>
      <vt:lpstr>Автоколебания, аттракторы и бифуркации</vt:lpstr>
      <vt:lpstr>Анализ НС методом фазовой плоскости</vt:lpstr>
      <vt:lpstr>Анализ НС методом фазовой плоскости</vt:lpstr>
      <vt:lpstr>Анализ НС методом фазовой плоскости</vt:lpstr>
      <vt:lpstr>Анализ НС методом фазовой плоскости</vt:lpstr>
      <vt:lpstr>Устойчивость НС</vt:lpstr>
      <vt:lpstr>Устойчивость НС. I-й метод Ляпунова</vt:lpstr>
      <vt:lpstr>Устойчивость НС. II-й метод Ляпунова</vt:lpstr>
      <vt:lpstr>Устойчивость НС. II-й метод Ляпунова</vt:lpstr>
      <vt:lpstr>Устойчивость НС. II-й метод Ляпунова</vt:lpstr>
      <vt:lpstr>Устойчивость НС. II-й метод Ляпунова</vt:lpstr>
      <vt:lpstr>Абсолютная устойчивость. Постановка задачи</vt:lpstr>
      <vt:lpstr>Абсолютная устойчивость. Постановка задачи</vt:lpstr>
      <vt:lpstr>Необходимое условие абсолютной устойчивости</vt:lpstr>
      <vt:lpstr>Частотный критерий Попова</vt:lpstr>
      <vt:lpstr>Частотный критерий Попова</vt:lpstr>
      <vt:lpstr>Частотный критерий Попова</vt:lpstr>
      <vt:lpstr>Частотный критерий Попова</vt:lpstr>
      <vt:lpstr>Частотный критерий Попова</vt:lpstr>
      <vt:lpstr>Частотный критерий Попова</vt:lpstr>
      <vt:lpstr>Линеаризация нелинейных систем.</vt:lpstr>
      <vt:lpstr>Линеаризация обратной связью</vt:lpstr>
      <vt:lpstr>Линеаризация обратной связью. Пример</vt:lpstr>
      <vt:lpstr>Метод гармонической линеаризации</vt:lpstr>
      <vt:lpstr>Метод гармонической линеаризации</vt:lpstr>
      <vt:lpstr>Метод гармонической линеаризации</vt:lpstr>
      <vt:lpstr>Метод гармонической линеаризации</vt:lpstr>
      <vt:lpstr>Метод гармонической линеаризации</vt:lpstr>
      <vt:lpstr>Метод гармонической линеаризации</vt:lpstr>
      <vt:lpstr>Литература: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</dc:creator>
  <cp:lastModifiedBy>Sergey</cp:lastModifiedBy>
  <cp:revision>543</cp:revision>
  <dcterms:created xsi:type="dcterms:W3CDTF">2018-04-06T13:10:01Z</dcterms:created>
  <dcterms:modified xsi:type="dcterms:W3CDTF">2019-04-01T22:38:59Z</dcterms:modified>
</cp:coreProperties>
</file>